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2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7" r:id="rId3"/>
    <p:sldId id="295" r:id="rId4"/>
    <p:sldId id="308" r:id="rId5"/>
    <p:sldId id="290" r:id="rId6"/>
    <p:sldId id="309" r:id="rId7"/>
    <p:sldId id="310" r:id="rId8"/>
    <p:sldId id="301" r:id="rId9"/>
    <p:sldId id="302" r:id="rId10"/>
    <p:sldId id="313" r:id="rId11"/>
    <p:sldId id="314" r:id="rId12"/>
    <p:sldId id="317" r:id="rId13"/>
    <p:sldId id="316" r:id="rId14"/>
    <p:sldId id="315" r:id="rId15"/>
    <p:sldId id="318" r:id="rId16"/>
    <p:sldId id="320" r:id="rId17"/>
    <p:sldId id="319" r:id="rId18"/>
    <p:sldId id="321" r:id="rId19"/>
    <p:sldId id="322" r:id="rId20"/>
    <p:sldId id="324" r:id="rId21"/>
    <p:sldId id="323" r:id="rId22"/>
    <p:sldId id="325" r:id="rId23"/>
    <p:sldId id="293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hTl5skvEOOxHxFydhwAMB3ZOeoc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F40E42B-6AD2-6078-24C3-64AB3EEFACDE}" name="한홍 이" initials="한이" userId="ad9265d9551ad717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C00"/>
    <a:srgbClr val="FBC02D"/>
    <a:srgbClr val="2E7D32"/>
    <a:srgbClr val="EB5757"/>
    <a:srgbClr val="F2994A"/>
    <a:srgbClr val="F2C94C"/>
    <a:srgbClr val="6FCF97"/>
    <a:srgbClr val="BAFFC9"/>
    <a:srgbClr val="B3E5FF"/>
    <a:srgbClr val="FFF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0"/>
    <p:restoredTop sz="96224"/>
  </p:normalViewPr>
  <p:slideViewPr>
    <p:cSldViewPr snapToGrid="0">
      <p:cViewPr>
        <p:scale>
          <a:sx n="102" d="100"/>
          <a:sy n="102" d="100"/>
        </p:scale>
        <p:origin x="488" y="66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57" Type="http://schemas.openxmlformats.org/officeDocument/2006/relationships/presProps" Target="presProps.xml"/><Relationship Id="rId61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56" Type="http://customschemas.google.com/relationships/presentationmetadata" Target="metadata"/></Relationships>
</file>

<file path=ppt/comments/modernComment_12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33FE3D-2B26-3B46-B8AF-4B20C2F28E72}" authorId="{6F40E42B-6AD2-6078-24C3-64AB3EEFACDE}" created="2024-10-25T04:39:13.479">
    <pc:sldMkLst xmlns:pc="http://schemas.microsoft.com/office/powerpoint/2013/main/command">
      <pc:docMk/>
      <pc:sldMk cId="0" sldId="290"/>
    </pc:sldMkLst>
    <p188:txBody>
      <a:bodyPr/>
      <a:lstStyle/>
      <a:p>
        <a:r>
          <a:rPr lang="ko-KR" altLang="en-US"/>
          <a:t>각 클라우드 인스턴스는 도커 컨테이너로 애플리케이션을 구동하며, 컨테이너에서 생성된 로그는 Filebeat가 수집해 Logstash로 전송 후 전처리.
전처리된 로그는 ElasticSearch에 저장되고, Spring Boot를 통해 로드한 후 최종적으로 .txt 파일 형식으로 로컬에 저장.
로그 데이터 분석과 요약에는 LangChain과 OpenAI API를 활용하고, 분석 결과는 웹 클라이언트를 통해 관리자에게 제공.
Apache MINA SSHD를 통해 관리자는 클라우드 인스턴스에 원격으로 접속해 명령을 실행.
사용자 정보, 알림, 요약 결과, 성능 지표 등 주요 데이터는 MySQL에 저장되고, Redis는 캐시 및 메시지 브로커 역할을 하며 실시간 소켓 통신을 지원.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C35963-134C-4321-B74D-80DB9A97A78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F5BE1D9-6DCD-4C9B-BFE7-7C513ED9BE57}">
      <dgm:prSet phldrT="[텍스트]"/>
      <dgm:spPr>
        <a:ln w="76200">
          <a:solidFill>
            <a:srgbClr val="FFB3BA"/>
          </a:solidFill>
        </a:ln>
      </dgm:spPr>
      <dgm:t>
        <a:bodyPr/>
        <a:lstStyle/>
        <a:p>
          <a:pPr latinLnBrk="1"/>
          <a:r>
            <a:rPr lang="en-US" altLang="ko-KR" b="1" dirty="0"/>
            <a:t>Overview</a:t>
          </a:r>
          <a:endParaRPr lang="ko-KR" altLang="en-US" b="1" dirty="0"/>
        </a:p>
      </dgm:t>
    </dgm:pt>
    <dgm:pt modelId="{39175C93-772B-4DF5-97C0-9B3B3333B0DA}" type="parTrans" cxnId="{B48695DD-B704-402B-83FC-EAAE92356D60}">
      <dgm:prSet/>
      <dgm:spPr/>
      <dgm:t>
        <a:bodyPr/>
        <a:lstStyle/>
        <a:p>
          <a:pPr latinLnBrk="1"/>
          <a:endParaRPr lang="ko-KR" altLang="en-US"/>
        </a:p>
      </dgm:t>
    </dgm:pt>
    <dgm:pt modelId="{04E5693C-973A-4D3C-9B60-6F9FDA52A8B0}" type="sibTrans" cxnId="{B48695DD-B704-402B-83FC-EAAE92356D60}">
      <dgm:prSet/>
      <dgm:spPr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1FC6532-B38D-46E8-960D-49C786AD27EE}">
      <dgm:prSet phldrT="[텍스트]"/>
      <dgm:spPr>
        <a:ln w="76200">
          <a:solidFill>
            <a:srgbClr val="FFDAB9"/>
          </a:solidFill>
        </a:ln>
      </dgm:spPr>
      <dgm:t>
        <a:bodyPr/>
        <a:lstStyle/>
        <a:p>
          <a:pPr latinLnBrk="1"/>
          <a:r>
            <a:rPr lang="en-US" altLang="ko-KR" b="1" dirty="0"/>
            <a:t>Problem &amp; Solution</a:t>
          </a:r>
          <a:endParaRPr lang="ko-KR" altLang="en-US" b="1" dirty="0"/>
        </a:p>
      </dgm:t>
    </dgm:pt>
    <dgm:pt modelId="{776DE224-3A67-4303-B8C0-082929E60386}" type="parTrans" cxnId="{28F542B7-09C7-4BC6-B4FA-066497615EC5}">
      <dgm:prSet/>
      <dgm:spPr/>
      <dgm:t>
        <a:bodyPr/>
        <a:lstStyle/>
        <a:p>
          <a:pPr latinLnBrk="1"/>
          <a:endParaRPr lang="ko-KR" altLang="en-US"/>
        </a:p>
      </dgm:t>
    </dgm:pt>
    <dgm:pt modelId="{FF79E7B4-F8E0-404E-82EE-2E495A8C85E8}" type="sibTrans" cxnId="{28F542B7-09C7-4BC6-B4FA-066497615EC5}">
      <dgm:prSet/>
      <dgm:spPr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CF8A0C8-B64F-4971-9F8D-91B71C934277}">
      <dgm:prSet phldrT="[텍스트]"/>
      <dgm:spPr>
        <a:ln w="76200">
          <a:solidFill>
            <a:srgbClr val="FFF5BA"/>
          </a:solidFill>
        </a:ln>
      </dgm:spPr>
      <dgm:t>
        <a:bodyPr/>
        <a:lstStyle/>
        <a:p>
          <a:pPr latinLnBrk="1"/>
          <a:r>
            <a:rPr lang="en-US" altLang="ko-KR" b="1" dirty="0"/>
            <a:t>System Architecture</a:t>
          </a:r>
          <a:endParaRPr lang="ko-KR" altLang="en-US" b="1" dirty="0"/>
        </a:p>
      </dgm:t>
    </dgm:pt>
    <dgm:pt modelId="{D3203DBA-C945-4C7C-8B88-CC33081EFAA0}" type="parTrans" cxnId="{A068945C-377E-4AF7-BA2C-D8DF8D0F8C6E}">
      <dgm:prSet/>
      <dgm:spPr/>
      <dgm:t>
        <a:bodyPr/>
        <a:lstStyle/>
        <a:p>
          <a:pPr latinLnBrk="1"/>
          <a:endParaRPr lang="ko-KR" altLang="en-US"/>
        </a:p>
      </dgm:t>
    </dgm:pt>
    <dgm:pt modelId="{EC8310E6-EE64-4EDD-9194-5CC3366F50DD}" type="sibTrans" cxnId="{A068945C-377E-4AF7-BA2C-D8DF8D0F8C6E}">
      <dgm:prSet/>
      <dgm:spPr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47301F62-D1FF-42F5-B341-55C7C8A2C04C}">
      <dgm:prSet phldrT="[텍스트]"/>
      <dgm:spPr>
        <a:ln w="76200">
          <a:solidFill>
            <a:srgbClr val="B3E5FF"/>
          </a:solidFill>
        </a:ln>
      </dgm:spPr>
      <dgm:t>
        <a:bodyPr/>
        <a:lstStyle/>
        <a:p>
          <a:pPr latinLnBrk="1"/>
          <a:r>
            <a:rPr lang="en-US" altLang="ko-KR" b="1" dirty="0"/>
            <a:t>Demo</a:t>
          </a:r>
          <a:endParaRPr lang="ko-KR" altLang="en-US" b="1" dirty="0"/>
        </a:p>
      </dgm:t>
    </dgm:pt>
    <dgm:pt modelId="{5BA39DDD-DB34-4BA7-A1F7-708D4618735E}" type="parTrans" cxnId="{9F0873A3-F016-44F1-A82B-4CD3F5AA4117}">
      <dgm:prSet/>
      <dgm:spPr/>
      <dgm:t>
        <a:bodyPr/>
        <a:lstStyle/>
        <a:p>
          <a:pPr latinLnBrk="1"/>
          <a:endParaRPr lang="ko-KR" altLang="en-US"/>
        </a:p>
      </dgm:t>
    </dgm:pt>
    <dgm:pt modelId="{385BAC99-E051-461B-9695-2BA927F67942}" type="sibTrans" cxnId="{9F0873A3-F016-44F1-A82B-4CD3F5AA4117}">
      <dgm:prSet/>
      <dgm:spPr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BDEF67B-8A2B-4E5D-A836-BFE8E392D96E}">
      <dgm:prSet phldrT="[텍스트]"/>
      <dgm:spPr>
        <a:ln w="76200">
          <a:solidFill>
            <a:srgbClr val="BAFFC9"/>
          </a:solidFill>
        </a:ln>
      </dgm:spPr>
      <dgm:t>
        <a:bodyPr/>
        <a:lstStyle/>
        <a:p>
          <a:pPr latinLnBrk="1"/>
          <a:r>
            <a:rPr lang="en-US" altLang="ko-KR" b="1" dirty="0"/>
            <a:t>Results</a:t>
          </a:r>
          <a:endParaRPr lang="ko-KR" altLang="en-US" b="1" dirty="0"/>
        </a:p>
      </dgm:t>
    </dgm:pt>
    <dgm:pt modelId="{8EFB3D6D-9A8F-4D1F-983E-99CC75BE8462}" type="parTrans" cxnId="{23EE0BEF-A699-47D9-A6C1-4F8CF0A2F809}">
      <dgm:prSet/>
      <dgm:spPr/>
      <dgm:t>
        <a:bodyPr/>
        <a:lstStyle/>
        <a:p>
          <a:pPr latinLnBrk="1"/>
          <a:endParaRPr lang="ko-KR" altLang="en-US"/>
        </a:p>
      </dgm:t>
    </dgm:pt>
    <dgm:pt modelId="{F49AD2F9-0A77-4812-B09B-412417408F49}" type="sibTrans" cxnId="{23EE0BEF-A699-47D9-A6C1-4F8CF0A2F809}">
      <dgm:prSet/>
      <dgm:spPr/>
      <dgm:t>
        <a:bodyPr/>
        <a:lstStyle/>
        <a:p>
          <a:pPr latinLnBrk="1"/>
          <a:endParaRPr lang="ko-KR" altLang="en-US"/>
        </a:p>
      </dgm:t>
    </dgm:pt>
    <dgm:pt modelId="{1C96BA42-6B96-451B-ACD9-969CA6D30189}" type="pres">
      <dgm:prSet presAssocID="{57C35963-134C-4321-B74D-80DB9A97A789}" presName="Name0" presStyleCnt="0">
        <dgm:presLayoutVars>
          <dgm:dir/>
          <dgm:resizeHandles val="exact"/>
        </dgm:presLayoutVars>
      </dgm:prSet>
      <dgm:spPr/>
    </dgm:pt>
    <dgm:pt modelId="{E00F8470-9A33-4F40-86B9-69C91676329A}" type="pres">
      <dgm:prSet presAssocID="{3F5BE1D9-6DCD-4C9B-BFE7-7C513ED9BE57}" presName="node" presStyleLbl="node1" presStyleIdx="0" presStyleCnt="5" custScaleX="120245" custScaleY="158343">
        <dgm:presLayoutVars>
          <dgm:bulletEnabled val="1"/>
        </dgm:presLayoutVars>
      </dgm:prSet>
      <dgm:spPr/>
    </dgm:pt>
    <dgm:pt modelId="{A6C62714-CEE6-4B87-B483-1E09272322BA}" type="pres">
      <dgm:prSet presAssocID="{04E5693C-973A-4D3C-9B60-6F9FDA52A8B0}" presName="sibTrans" presStyleLbl="sibTrans2D1" presStyleIdx="0" presStyleCnt="4" custScaleX="124227" custScaleY="117055"/>
      <dgm:spPr/>
    </dgm:pt>
    <dgm:pt modelId="{93B73234-DAA9-4847-BCD6-977A184A5E98}" type="pres">
      <dgm:prSet presAssocID="{04E5693C-973A-4D3C-9B60-6F9FDA52A8B0}" presName="connectorText" presStyleLbl="sibTrans2D1" presStyleIdx="0" presStyleCnt="4"/>
      <dgm:spPr/>
    </dgm:pt>
    <dgm:pt modelId="{2D966482-6646-41D3-974E-6E97D5CE28C6}" type="pres">
      <dgm:prSet presAssocID="{01FC6532-B38D-46E8-960D-49C786AD27EE}" presName="node" presStyleLbl="node1" presStyleIdx="1" presStyleCnt="5" custScaleX="120245" custScaleY="158343">
        <dgm:presLayoutVars>
          <dgm:bulletEnabled val="1"/>
        </dgm:presLayoutVars>
      </dgm:prSet>
      <dgm:spPr/>
    </dgm:pt>
    <dgm:pt modelId="{88AB1D35-43B0-4397-BE33-D36B2113F887}" type="pres">
      <dgm:prSet presAssocID="{FF79E7B4-F8E0-404E-82EE-2E495A8C85E8}" presName="sibTrans" presStyleLbl="sibTrans2D1" presStyleIdx="1" presStyleCnt="4" custScaleX="124227" custScaleY="117055"/>
      <dgm:spPr/>
    </dgm:pt>
    <dgm:pt modelId="{D86D8D1D-1C90-4FE0-8DDA-639DC53AA936}" type="pres">
      <dgm:prSet presAssocID="{FF79E7B4-F8E0-404E-82EE-2E495A8C85E8}" presName="connectorText" presStyleLbl="sibTrans2D1" presStyleIdx="1" presStyleCnt="4"/>
      <dgm:spPr/>
    </dgm:pt>
    <dgm:pt modelId="{98FF5486-F409-4B74-8EB6-D25B67D0D269}" type="pres">
      <dgm:prSet presAssocID="{7CF8A0C8-B64F-4971-9F8D-91B71C934277}" presName="node" presStyleLbl="node1" presStyleIdx="2" presStyleCnt="5" custScaleX="120245" custScaleY="158343" custLinFactNeighborX="1050" custLinFactNeighborY="4085">
        <dgm:presLayoutVars>
          <dgm:bulletEnabled val="1"/>
        </dgm:presLayoutVars>
      </dgm:prSet>
      <dgm:spPr/>
    </dgm:pt>
    <dgm:pt modelId="{23B18BF5-3F94-4B52-B896-F17DEC8B9E34}" type="pres">
      <dgm:prSet presAssocID="{EC8310E6-EE64-4EDD-9194-5CC3366F50DD}" presName="sibTrans" presStyleLbl="sibTrans2D1" presStyleIdx="2" presStyleCnt="4" custScaleX="124227" custScaleY="117055"/>
      <dgm:spPr/>
    </dgm:pt>
    <dgm:pt modelId="{76ED092E-81E2-4A8D-8F98-7A7088B161B8}" type="pres">
      <dgm:prSet presAssocID="{EC8310E6-EE64-4EDD-9194-5CC3366F50DD}" presName="connectorText" presStyleLbl="sibTrans2D1" presStyleIdx="2" presStyleCnt="4"/>
      <dgm:spPr/>
    </dgm:pt>
    <dgm:pt modelId="{85884497-C18E-43D2-8F10-37B274E1D539}" type="pres">
      <dgm:prSet presAssocID="{47301F62-D1FF-42F5-B341-55C7C8A2C04C}" presName="node" presStyleLbl="node1" presStyleIdx="3" presStyleCnt="5" custScaleX="120245" custScaleY="158343">
        <dgm:presLayoutVars>
          <dgm:bulletEnabled val="1"/>
        </dgm:presLayoutVars>
      </dgm:prSet>
      <dgm:spPr/>
    </dgm:pt>
    <dgm:pt modelId="{B1DA83F2-72F9-4D84-B1EF-033C9409B48C}" type="pres">
      <dgm:prSet presAssocID="{385BAC99-E051-461B-9695-2BA927F67942}" presName="sibTrans" presStyleLbl="sibTrans2D1" presStyleIdx="3" presStyleCnt="4" custScaleX="124227" custScaleY="117055"/>
      <dgm:spPr/>
    </dgm:pt>
    <dgm:pt modelId="{3843299C-3E99-497D-A0DF-F31F53500B06}" type="pres">
      <dgm:prSet presAssocID="{385BAC99-E051-461B-9695-2BA927F67942}" presName="connectorText" presStyleLbl="sibTrans2D1" presStyleIdx="3" presStyleCnt="4"/>
      <dgm:spPr/>
    </dgm:pt>
    <dgm:pt modelId="{B3C96DC6-A036-409A-856D-8B9672ABEF95}" type="pres">
      <dgm:prSet presAssocID="{BBDEF67B-8A2B-4E5D-A836-BFE8E392D96E}" presName="node" presStyleLbl="node1" presStyleIdx="4" presStyleCnt="5" custScaleX="120245" custScaleY="158343">
        <dgm:presLayoutVars>
          <dgm:bulletEnabled val="1"/>
        </dgm:presLayoutVars>
      </dgm:prSet>
      <dgm:spPr/>
    </dgm:pt>
  </dgm:ptLst>
  <dgm:cxnLst>
    <dgm:cxn modelId="{44D7BA0F-2C33-420B-B457-A417A6D6EAC5}" type="presOf" srcId="{7CF8A0C8-B64F-4971-9F8D-91B71C934277}" destId="{98FF5486-F409-4B74-8EB6-D25B67D0D269}" srcOrd="0" destOrd="0" presId="urn:microsoft.com/office/officeart/2005/8/layout/process1"/>
    <dgm:cxn modelId="{7FA03413-7D88-4533-9669-EB4F5A3A8070}" type="presOf" srcId="{385BAC99-E051-461B-9695-2BA927F67942}" destId="{3843299C-3E99-497D-A0DF-F31F53500B06}" srcOrd="1" destOrd="0" presId="urn:microsoft.com/office/officeart/2005/8/layout/process1"/>
    <dgm:cxn modelId="{4E694635-597B-4182-A25F-FC5A16FFB197}" type="presOf" srcId="{04E5693C-973A-4D3C-9B60-6F9FDA52A8B0}" destId="{A6C62714-CEE6-4B87-B483-1E09272322BA}" srcOrd="0" destOrd="0" presId="urn:microsoft.com/office/officeart/2005/8/layout/process1"/>
    <dgm:cxn modelId="{6175344B-A0F9-46E8-BA64-471012D63E7D}" type="presOf" srcId="{EC8310E6-EE64-4EDD-9194-5CC3366F50DD}" destId="{76ED092E-81E2-4A8D-8F98-7A7088B161B8}" srcOrd="1" destOrd="0" presId="urn:microsoft.com/office/officeart/2005/8/layout/process1"/>
    <dgm:cxn modelId="{A068945C-377E-4AF7-BA2C-D8DF8D0F8C6E}" srcId="{57C35963-134C-4321-B74D-80DB9A97A789}" destId="{7CF8A0C8-B64F-4971-9F8D-91B71C934277}" srcOrd="2" destOrd="0" parTransId="{D3203DBA-C945-4C7C-8B88-CC33081EFAA0}" sibTransId="{EC8310E6-EE64-4EDD-9194-5CC3366F50DD}"/>
    <dgm:cxn modelId="{C67D5565-0011-4DEE-B232-A148ECD8B202}" type="presOf" srcId="{BBDEF67B-8A2B-4E5D-A836-BFE8E392D96E}" destId="{B3C96DC6-A036-409A-856D-8B9672ABEF95}" srcOrd="0" destOrd="0" presId="urn:microsoft.com/office/officeart/2005/8/layout/process1"/>
    <dgm:cxn modelId="{4359C165-BBCF-43B0-9AB2-F2205919D1D1}" type="presOf" srcId="{47301F62-D1FF-42F5-B341-55C7C8A2C04C}" destId="{85884497-C18E-43D2-8F10-37B274E1D539}" srcOrd="0" destOrd="0" presId="urn:microsoft.com/office/officeart/2005/8/layout/process1"/>
    <dgm:cxn modelId="{8BF60289-699D-459F-860C-13A934190C29}" type="presOf" srcId="{01FC6532-B38D-46E8-960D-49C786AD27EE}" destId="{2D966482-6646-41D3-974E-6E97D5CE28C6}" srcOrd="0" destOrd="0" presId="urn:microsoft.com/office/officeart/2005/8/layout/process1"/>
    <dgm:cxn modelId="{05E82C8B-5EE5-4769-A66E-38AA163AF359}" type="presOf" srcId="{3F5BE1D9-6DCD-4C9B-BFE7-7C513ED9BE57}" destId="{E00F8470-9A33-4F40-86B9-69C91676329A}" srcOrd="0" destOrd="0" presId="urn:microsoft.com/office/officeart/2005/8/layout/process1"/>
    <dgm:cxn modelId="{896BF892-C08A-42DB-8496-3D00A0646241}" type="presOf" srcId="{FF79E7B4-F8E0-404E-82EE-2E495A8C85E8}" destId="{D86D8D1D-1C90-4FE0-8DDA-639DC53AA936}" srcOrd="1" destOrd="0" presId="urn:microsoft.com/office/officeart/2005/8/layout/process1"/>
    <dgm:cxn modelId="{DAC32C99-80DF-4B8C-B48F-3A88CAFA0521}" type="presOf" srcId="{57C35963-134C-4321-B74D-80DB9A97A789}" destId="{1C96BA42-6B96-451B-ACD9-969CA6D30189}" srcOrd="0" destOrd="0" presId="urn:microsoft.com/office/officeart/2005/8/layout/process1"/>
    <dgm:cxn modelId="{9F0873A3-F016-44F1-A82B-4CD3F5AA4117}" srcId="{57C35963-134C-4321-B74D-80DB9A97A789}" destId="{47301F62-D1FF-42F5-B341-55C7C8A2C04C}" srcOrd="3" destOrd="0" parTransId="{5BA39DDD-DB34-4BA7-A1F7-708D4618735E}" sibTransId="{385BAC99-E051-461B-9695-2BA927F67942}"/>
    <dgm:cxn modelId="{A696DBB2-DD30-43F6-B29C-031A8D77565E}" type="presOf" srcId="{EC8310E6-EE64-4EDD-9194-5CC3366F50DD}" destId="{23B18BF5-3F94-4B52-B896-F17DEC8B9E34}" srcOrd="0" destOrd="0" presId="urn:microsoft.com/office/officeart/2005/8/layout/process1"/>
    <dgm:cxn modelId="{C8C919B5-85B8-43C6-B2C1-59A5B83B0559}" type="presOf" srcId="{04E5693C-973A-4D3C-9B60-6F9FDA52A8B0}" destId="{93B73234-DAA9-4847-BCD6-977A184A5E98}" srcOrd="1" destOrd="0" presId="urn:microsoft.com/office/officeart/2005/8/layout/process1"/>
    <dgm:cxn modelId="{28F542B7-09C7-4BC6-B4FA-066497615EC5}" srcId="{57C35963-134C-4321-B74D-80DB9A97A789}" destId="{01FC6532-B38D-46E8-960D-49C786AD27EE}" srcOrd="1" destOrd="0" parTransId="{776DE224-3A67-4303-B8C0-082929E60386}" sibTransId="{FF79E7B4-F8E0-404E-82EE-2E495A8C85E8}"/>
    <dgm:cxn modelId="{808494B8-F771-4807-BD9D-D5F6AA6D6B0C}" type="presOf" srcId="{FF79E7B4-F8E0-404E-82EE-2E495A8C85E8}" destId="{88AB1D35-43B0-4397-BE33-D36B2113F887}" srcOrd="0" destOrd="0" presId="urn:microsoft.com/office/officeart/2005/8/layout/process1"/>
    <dgm:cxn modelId="{59BE57C4-9A03-4A1D-82F4-3410FE00AB8E}" type="presOf" srcId="{385BAC99-E051-461B-9695-2BA927F67942}" destId="{B1DA83F2-72F9-4D84-B1EF-033C9409B48C}" srcOrd="0" destOrd="0" presId="urn:microsoft.com/office/officeart/2005/8/layout/process1"/>
    <dgm:cxn modelId="{B48695DD-B704-402B-83FC-EAAE92356D60}" srcId="{57C35963-134C-4321-B74D-80DB9A97A789}" destId="{3F5BE1D9-6DCD-4C9B-BFE7-7C513ED9BE57}" srcOrd="0" destOrd="0" parTransId="{39175C93-772B-4DF5-97C0-9B3B3333B0DA}" sibTransId="{04E5693C-973A-4D3C-9B60-6F9FDA52A8B0}"/>
    <dgm:cxn modelId="{23EE0BEF-A699-47D9-A6C1-4F8CF0A2F809}" srcId="{57C35963-134C-4321-B74D-80DB9A97A789}" destId="{BBDEF67B-8A2B-4E5D-A836-BFE8E392D96E}" srcOrd="4" destOrd="0" parTransId="{8EFB3D6D-9A8F-4D1F-983E-99CC75BE8462}" sibTransId="{F49AD2F9-0A77-4812-B09B-412417408F49}"/>
    <dgm:cxn modelId="{61128BCF-3A8F-405E-A89E-D6F29159B82E}" type="presParOf" srcId="{1C96BA42-6B96-451B-ACD9-969CA6D30189}" destId="{E00F8470-9A33-4F40-86B9-69C91676329A}" srcOrd="0" destOrd="0" presId="urn:microsoft.com/office/officeart/2005/8/layout/process1"/>
    <dgm:cxn modelId="{4070840D-D139-4DF2-B888-897ED43DA1C3}" type="presParOf" srcId="{1C96BA42-6B96-451B-ACD9-969CA6D30189}" destId="{A6C62714-CEE6-4B87-B483-1E09272322BA}" srcOrd="1" destOrd="0" presId="urn:microsoft.com/office/officeart/2005/8/layout/process1"/>
    <dgm:cxn modelId="{4768143C-F68C-45EC-A48F-3D66B12B3E79}" type="presParOf" srcId="{A6C62714-CEE6-4B87-B483-1E09272322BA}" destId="{93B73234-DAA9-4847-BCD6-977A184A5E98}" srcOrd="0" destOrd="0" presId="urn:microsoft.com/office/officeart/2005/8/layout/process1"/>
    <dgm:cxn modelId="{8E622EBD-A2A3-4461-BB12-24114F03FD6D}" type="presParOf" srcId="{1C96BA42-6B96-451B-ACD9-969CA6D30189}" destId="{2D966482-6646-41D3-974E-6E97D5CE28C6}" srcOrd="2" destOrd="0" presId="urn:microsoft.com/office/officeart/2005/8/layout/process1"/>
    <dgm:cxn modelId="{19DF25EA-1429-4CA2-953B-899243E8B96A}" type="presParOf" srcId="{1C96BA42-6B96-451B-ACD9-969CA6D30189}" destId="{88AB1D35-43B0-4397-BE33-D36B2113F887}" srcOrd="3" destOrd="0" presId="urn:microsoft.com/office/officeart/2005/8/layout/process1"/>
    <dgm:cxn modelId="{E4FC3367-8D54-407A-AD0C-4162EBC349D0}" type="presParOf" srcId="{88AB1D35-43B0-4397-BE33-D36B2113F887}" destId="{D86D8D1D-1C90-4FE0-8DDA-639DC53AA936}" srcOrd="0" destOrd="0" presId="urn:microsoft.com/office/officeart/2005/8/layout/process1"/>
    <dgm:cxn modelId="{D89F6B22-540B-44C8-A76E-0156E89F15E5}" type="presParOf" srcId="{1C96BA42-6B96-451B-ACD9-969CA6D30189}" destId="{98FF5486-F409-4B74-8EB6-D25B67D0D269}" srcOrd="4" destOrd="0" presId="urn:microsoft.com/office/officeart/2005/8/layout/process1"/>
    <dgm:cxn modelId="{20D4E1C8-54F2-4E5C-A0A5-7E9497B3226B}" type="presParOf" srcId="{1C96BA42-6B96-451B-ACD9-969CA6D30189}" destId="{23B18BF5-3F94-4B52-B896-F17DEC8B9E34}" srcOrd="5" destOrd="0" presId="urn:microsoft.com/office/officeart/2005/8/layout/process1"/>
    <dgm:cxn modelId="{8D4C57FD-373C-4676-A8B9-84A23EFD38AE}" type="presParOf" srcId="{23B18BF5-3F94-4B52-B896-F17DEC8B9E34}" destId="{76ED092E-81E2-4A8D-8F98-7A7088B161B8}" srcOrd="0" destOrd="0" presId="urn:microsoft.com/office/officeart/2005/8/layout/process1"/>
    <dgm:cxn modelId="{A7827A44-5AF9-4546-B904-55108524243D}" type="presParOf" srcId="{1C96BA42-6B96-451B-ACD9-969CA6D30189}" destId="{85884497-C18E-43D2-8F10-37B274E1D539}" srcOrd="6" destOrd="0" presId="urn:microsoft.com/office/officeart/2005/8/layout/process1"/>
    <dgm:cxn modelId="{83C271A8-E7F0-4AC9-A8A6-7658A8D774A8}" type="presParOf" srcId="{1C96BA42-6B96-451B-ACD9-969CA6D30189}" destId="{B1DA83F2-72F9-4D84-B1EF-033C9409B48C}" srcOrd="7" destOrd="0" presId="urn:microsoft.com/office/officeart/2005/8/layout/process1"/>
    <dgm:cxn modelId="{2A2D1759-31EF-4F7B-95C0-C133C366BF7C}" type="presParOf" srcId="{B1DA83F2-72F9-4D84-B1EF-033C9409B48C}" destId="{3843299C-3E99-497D-A0DF-F31F53500B06}" srcOrd="0" destOrd="0" presId="urn:microsoft.com/office/officeart/2005/8/layout/process1"/>
    <dgm:cxn modelId="{405079E3-CB9A-4400-9930-F61B1398198D}" type="presParOf" srcId="{1C96BA42-6B96-451B-ACD9-969CA6D30189}" destId="{B3C96DC6-A036-409A-856D-8B9672ABEF9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F8470-9A33-4F40-86B9-69C91676329A}">
      <dsp:nvSpPr>
        <dsp:cNvPr id="0" name=""/>
        <dsp:cNvSpPr/>
      </dsp:nvSpPr>
      <dsp:spPr>
        <a:xfrm>
          <a:off x="798" y="1033609"/>
          <a:ext cx="1694922" cy="13391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B3B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Overview</a:t>
          </a:r>
          <a:endParaRPr lang="ko-KR" altLang="en-US" sz="1900" b="1" kern="1200" dirty="0"/>
        </a:p>
      </dsp:txBody>
      <dsp:txXfrm>
        <a:off x="40021" y="1072832"/>
        <a:ext cx="1616476" cy="1260715"/>
      </dsp:txXfrm>
    </dsp:sp>
    <dsp:sp modelId="{A6C62714-CEE6-4B87-B483-1E09272322BA}">
      <dsp:nvSpPr>
        <dsp:cNvPr id="0" name=""/>
        <dsp:cNvSpPr/>
      </dsp:nvSpPr>
      <dsp:spPr>
        <a:xfrm>
          <a:off x="1800478" y="1498595"/>
          <a:ext cx="371222" cy="40918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1800478" y="1580433"/>
        <a:ext cx="259855" cy="245513"/>
      </dsp:txXfrm>
    </dsp:sp>
    <dsp:sp modelId="{2D966482-6646-41D3-974E-6E97D5CE28C6}">
      <dsp:nvSpPr>
        <dsp:cNvPr id="0" name=""/>
        <dsp:cNvSpPr/>
      </dsp:nvSpPr>
      <dsp:spPr>
        <a:xfrm>
          <a:off x="2259543" y="1033609"/>
          <a:ext cx="1694922" cy="13391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DAB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Problem &amp; Solution</a:t>
          </a:r>
          <a:endParaRPr lang="ko-KR" altLang="en-US" sz="1900" b="1" kern="1200" dirty="0"/>
        </a:p>
      </dsp:txBody>
      <dsp:txXfrm>
        <a:off x="2298766" y="1072832"/>
        <a:ext cx="1616476" cy="1260715"/>
      </dsp:txXfrm>
    </dsp:sp>
    <dsp:sp modelId="{88AB1D35-43B0-4397-BE33-D36B2113F887}">
      <dsp:nvSpPr>
        <dsp:cNvPr id="0" name=""/>
        <dsp:cNvSpPr/>
      </dsp:nvSpPr>
      <dsp:spPr>
        <a:xfrm rot="52467">
          <a:off x="4060086" y="1516000"/>
          <a:ext cx="374404" cy="40918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4060093" y="1596981"/>
        <a:ext cx="262083" cy="245513"/>
      </dsp:txXfrm>
    </dsp:sp>
    <dsp:sp modelId="{98FF5486-F409-4B74-8EB6-D25B67D0D269}">
      <dsp:nvSpPr>
        <dsp:cNvPr id="0" name=""/>
        <dsp:cNvSpPr/>
      </dsp:nvSpPr>
      <dsp:spPr>
        <a:xfrm>
          <a:off x="4523054" y="1068158"/>
          <a:ext cx="1694922" cy="13391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FFF5B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System Architecture</a:t>
          </a:r>
          <a:endParaRPr lang="ko-KR" altLang="en-US" sz="1900" b="1" kern="1200" dirty="0"/>
        </a:p>
      </dsp:txBody>
      <dsp:txXfrm>
        <a:off x="4562277" y="1107381"/>
        <a:ext cx="1616476" cy="1260715"/>
      </dsp:txXfrm>
    </dsp:sp>
    <dsp:sp modelId="{23B18BF5-3F94-4B52-B896-F17DEC8B9E34}">
      <dsp:nvSpPr>
        <dsp:cNvPr id="0" name=""/>
        <dsp:cNvSpPr/>
      </dsp:nvSpPr>
      <dsp:spPr>
        <a:xfrm rot="21547311">
          <a:off x="6321827" y="1515741"/>
          <a:ext cx="368128" cy="40918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6321833" y="1598425"/>
        <a:ext cx="257690" cy="245513"/>
      </dsp:txXfrm>
    </dsp:sp>
    <dsp:sp modelId="{85884497-C18E-43D2-8F10-37B274E1D539}">
      <dsp:nvSpPr>
        <dsp:cNvPr id="0" name=""/>
        <dsp:cNvSpPr/>
      </dsp:nvSpPr>
      <dsp:spPr>
        <a:xfrm>
          <a:off x="6777034" y="1033609"/>
          <a:ext cx="1694922" cy="13391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B3E5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Demo</a:t>
          </a:r>
          <a:endParaRPr lang="ko-KR" altLang="en-US" sz="1900" b="1" kern="1200" dirty="0"/>
        </a:p>
      </dsp:txBody>
      <dsp:txXfrm>
        <a:off x="6816257" y="1072832"/>
        <a:ext cx="1616476" cy="1260715"/>
      </dsp:txXfrm>
    </dsp:sp>
    <dsp:sp modelId="{B1DA83F2-72F9-4D84-B1EF-033C9409B48C}">
      <dsp:nvSpPr>
        <dsp:cNvPr id="0" name=""/>
        <dsp:cNvSpPr/>
      </dsp:nvSpPr>
      <dsp:spPr>
        <a:xfrm>
          <a:off x="8576713" y="1498595"/>
          <a:ext cx="371222" cy="409189"/>
        </a:xfrm>
        <a:prstGeom prst="rightArrow">
          <a:avLst>
            <a:gd name="adj1" fmla="val 60000"/>
            <a:gd name="adj2" fmla="val 50000"/>
          </a:avLst>
        </a:prstGeom>
        <a:solidFill>
          <a:schemeClr val="tx1">
            <a:lumMod val="95000"/>
            <a:lumOff val="5000"/>
          </a:schemeClr>
        </a:solidFill>
        <a:ln>
          <a:solidFill>
            <a:schemeClr val="tx1">
              <a:lumMod val="75000"/>
              <a:lumOff val="2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500" kern="1200"/>
        </a:p>
      </dsp:txBody>
      <dsp:txXfrm>
        <a:off x="8576713" y="1580433"/>
        <a:ext cx="259855" cy="245513"/>
      </dsp:txXfrm>
    </dsp:sp>
    <dsp:sp modelId="{B3C96DC6-A036-409A-856D-8B9672ABEF95}">
      <dsp:nvSpPr>
        <dsp:cNvPr id="0" name=""/>
        <dsp:cNvSpPr/>
      </dsp:nvSpPr>
      <dsp:spPr>
        <a:xfrm>
          <a:off x="9035779" y="1033609"/>
          <a:ext cx="1694922" cy="13391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BAFFC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900" b="1" kern="1200" dirty="0"/>
            <a:t>Results</a:t>
          </a:r>
          <a:endParaRPr lang="ko-KR" altLang="en-US" sz="1900" b="1" kern="1200" dirty="0"/>
        </a:p>
      </dsp:txBody>
      <dsp:txXfrm>
        <a:off x="9075002" y="1072832"/>
        <a:ext cx="1616476" cy="1260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badi" panose="020B0604020104020204" pitchFamily="34" charset="0"/>
        <a:ea typeface="Abadi" panose="020B0604020104020204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550020D3-DC97-74E6-605C-3A4155E1A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8DBBDF02-7CA9-EF5E-9B1D-DB82A670C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A50F2EDB-EFD0-E61C-AC24-A585269F61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38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DD6DE5A2-705C-C765-48D8-D226FF15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43F92C9D-0ADC-D5BA-2E3F-D899FFE24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439ADBE7-B9E8-935D-236F-025568E63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20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6449A5A2-D776-4FFB-97CA-683786CEB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C30DB789-0664-1EDC-CF2A-A1282F510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A4741DA1-F320-F386-13B0-0265008521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0907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005B397C-C999-68E8-2469-AEBF4D7F9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44C0BDA0-1792-546A-5A89-249765822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E1D075D7-3773-C208-CC89-F29C44698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716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FE768B53-9C9E-A179-F86B-D2F479D4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28DB8EB2-6D62-21EC-1E96-0D0057C675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2361C325-AD4C-9708-62B6-8F367629F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33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77619AC8-A41C-2616-CD06-2D772F5E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E9FDEE04-11F4-BD69-396D-F1CF8ADB28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A8E2EC24-4BA2-BF8B-47E5-00A7E3322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589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E1CB36BD-17DA-94DF-72F7-4C40A6046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3913C17B-7F2C-781D-BFA3-61B36DEA6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6D28AB4E-F519-F7CB-6D8A-AD281101A2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1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8FF968D9-9F1A-0F88-EE4E-243DC0BBE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5608B375-FD8B-21FD-2562-B9CD067B79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7EC036D4-EE28-22A7-6944-22CA514DB0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898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24C5B13B-3543-5B42-78FD-3C8F88043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F002F590-C735-9CA1-99B8-8A5B3121F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8BA44045-394A-6DC3-3668-908422EE0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830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EBCDC6FF-0AB0-3BED-61D4-9B25AA5B8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F91347F5-4327-9BE6-5092-2F3C13E1B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63ECC2C9-4BD8-254E-732B-ED665B835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0432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276D8794-E8E5-DA78-A544-E62A67E9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B97754AB-2DFB-8526-C4D1-9F333AF912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AC0A875E-4133-1D40-DACA-DA5ECE7A0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387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92A9D898-1A72-DBFD-C682-D6A9A55E6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03E77092-511F-0948-5912-970A9F1B3F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0D6C5AED-B0EF-9F3A-1B19-479791E795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105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C91B4FBB-C716-81C0-2A26-0E088A329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74F01832-740F-A31B-FB57-920A334A2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627668E2-D2D5-FC47-21C5-36FD82758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4503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6AE8D6B-AD67-4C15-BCB4-78559ED6A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6374B799-3F11-9E21-1A0C-003159F675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8E121032-62FD-EA3F-99D4-AD10BC1C80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690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70" name="Google Shape;7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16FB0DA5-A955-4D38-BFCD-C5C7EF088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77C804A8-82D8-5CE2-8BE3-E9109CB0C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DE08DE58-B610-F559-14E4-784098F903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8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>
          <a:extLst>
            <a:ext uri="{FF2B5EF4-FFF2-40B4-BE49-F238E27FC236}">
              <a16:creationId xmlns:a16="http://schemas.microsoft.com/office/drawing/2014/main" id="{EA1674F7-E3F0-A8F4-93FB-3E6EA0D35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>
            <a:extLst>
              <a:ext uri="{FF2B5EF4-FFF2-40B4-BE49-F238E27FC236}">
                <a16:creationId xmlns:a16="http://schemas.microsoft.com/office/drawing/2014/main" id="{DA931979-27DE-A616-AC2B-800A8F611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4:notes">
            <a:extLst>
              <a:ext uri="{FF2B5EF4-FFF2-40B4-BE49-F238E27FC236}">
                <a16:creationId xmlns:a16="http://schemas.microsoft.com/office/drawing/2014/main" id="{A6B52696-0743-49BF-1E5A-D06D98118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954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"</a:t>
            </a:r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 시스템의 전체 아키텍처를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저희 시스템은 클라우드 인스턴스에서 로그를 수집하고</a:t>
            </a:r>
            <a:r>
              <a:rPr lang="en-US" altLang="ko-KR" dirty="0"/>
              <a:t>, </a:t>
            </a:r>
            <a:r>
              <a:rPr lang="ko-KR" altLang="en-US" dirty="0"/>
              <a:t>이를 전처리한 후</a:t>
            </a:r>
            <a:r>
              <a:rPr lang="en-US" altLang="ko-KR" dirty="0"/>
              <a:t>, </a:t>
            </a:r>
            <a:r>
              <a:rPr lang="ko-KR" altLang="en-US" dirty="0"/>
              <a:t>저장하여 분석하는 구조입니다</a:t>
            </a:r>
            <a:r>
              <a:rPr lang="en-US" altLang="ko-KR" dirty="0"/>
              <a:t>. </a:t>
            </a:r>
            <a:r>
              <a:rPr lang="ko-KR" altLang="en-US" dirty="0"/>
              <a:t>이렇게 수집된 데이터는 </a:t>
            </a:r>
            <a:r>
              <a:rPr lang="en-US" altLang="ko-KR" dirty="0"/>
              <a:t>Elasticsearch</a:t>
            </a:r>
            <a:r>
              <a:rPr lang="ko-KR" altLang="en-US" dirty="0"/>
              <a:t>에 저장되고</a:t>
            </a:r>
            <a:r>
              <a:rPr lang="en-US" altLang="ko-KR" dirty="0"/>
              <a:t>, LLM</a:t>
            </a:r>
            <a:r>
              <a:rPr lang="ko-KR" altLang="en-US" dirty="0"/>
              <a:t>을 통해 분석된 후</a:t>
            </a:r>
            <a:r>
              <a:rPr lang="en-US" altLang="ko-KR" dirty="0"/>
              <a:t>, Kibana</a:t>
            </a:r>
            <a:r>
              <a:rPr lang="ko-KR" altLang="en-US" dirty="0"/>
              <a:t>로 </a:t>
            </a:r>
            <a:r>
              <a:rPr lang="ko-KR" altLang="en-US" dirty="0" err="1"/>
              <a:t>시각화됩니다</a:t>
            </a:r>
            <a:r>
              <a:rPr lang="en-US" altLang="ko-KR" dirty="0"/>
              <a:t>."</a:t>
            </a:r>
            <a:endParaRPr dirty="0"/>
          </a:p>
        </p:txBody>
      </p:sp>
      <p:sp>
        <p:nvSpPr>
          <p:cNvPr id="737" name="Google Shape;7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FF39EC97-EA29-2A1E-6001-D128F438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0F2680F4-7A1E-C1FD-DED3-833851A364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전처리된</a:t>
            </a:r>
            <a:r>
              <a:rPr lang="ko-KR" altLang="en-US" dirty="0"/>
              <a:t> 데이터는 </a:t>
            </a:r>
            <a:r>
              <a:rPr lang="en-US" altLang="ko-KR" dirty="0"/>
              <a:t>Elasticsearch</a:t>
            </a:r>
            <a:r>
              <a:rPr lang="ko-KR" altLang="en-US" dirty="0"/>
              <a:t>에 저장되고</a:t>
            </a:r>
            <a:r>
              <a:rPr lang="en-US" altLang="ko-KR" dirty="0"/>
              <a:t>, LLM</a:t>
            </a:r>
            <a:r>
              <a:rPr lang="ko-KR" altLang="en-US" dirty="0"/>
              <a:t>을 통해 분석되며</a:t>
            </a:r>
            <a:r>
              <a:rPr lang="en-US" altLang="ko-KR" dirty="0"/>
              <a:t>, Kibana</a:t>
            </a:r>
            <a:r>
              <a:rPr lang="ko-KR" altLang="en-US" dirty="0"/>
              <a:t>를 통해 실시간으로 </a:t>
            </a:r>
            <a:r>
              <a:rPr lang="ko-KR" altLang="en-US" dirty="0" err="1"/>
              <a:t>시각화됩니다</a:t>
            </a:r>
            <a:r>
              <a:rPr lang="en-US" altLang="ko-KR" dirty="0"/>
              <a:t>. </a:t>
            </a:r>
            <a:r>
              <a:rPr lang="ko-KR" altLang="en-US" dirty="0"/>
              <a:t>이를 통해 이상 패턴을 탐지하고</a:t>
            </a:r>
            <a:r>
              <a:rPr lang="en-US" altLang="ko-KR" dirty="0"/>
              <a:t>, </a:t>
            </a:r>
            <a:r>
              <a:rPr lang="ko-KR" altLang="en-US" dirty="0"/>
              <a:t>로그 데이터를 효율적으로 관리할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8147620A-F10E-AD58-8C8D-B7FC5B3C9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142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4292E021-81CA-9C3B-8DAD-A50BC30D8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55473BE6-9003-4261-2E89-6CB5E820D2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 err="1"/>
              <a:t>전처리된</a:t>
            </a:r>
            <a:r>
              <a:rPr lang="ko-KR" altLang="en-US" dirty="0"/>
              <a:t> 데이터는 </a:t>
            </a:r>
            <a:r>
              <a:rPr lang="en-US" altLang="ko-KR" dirty="0"/>
              <a:t>Elasticsearch</a:t>
            </a:r>
            <a:r>
              <a:rPr lang="ko-KR" altLang="en-US" dirty="0"/>
              <a:t>에 저장되고</a:t>
            </a:r>
            <a:r>
              <a:rPr lang="en-US" altLang="ko-KR" dirty="0"/>
              <a:t>, LLM</a:t>
            </a:r>
            <a:r>
              <a:rPr lang="ko-KR" altLang="en-US" dirty="0"/>
              <a:t>을 통해 분석되며</a:t>
            </a:r>
            <a:r>
              <a:rPr lang="en-US" altLang="ko-KR" dirty="0"/>
              <a:t>, Kibana</a:t>
            </a:r>
            <a:r>
              <a:rPr lang="ko-KR" altLang="en-US" dirty="0"/>
              <a:t>를 통해 실시간으로 </a:t>
            </a:r>
            <a:r>
              <a:rPr lang="ko-KR" altLang="en-US" dirty="0" err="1"/>
              <a:t>시각화됩니다</a:t>
            </a:r>
            <a:r>
              <a:rPr lang="en-US" altLang="ko-KR" dirty="0"/>
              <a:t>. </a:t>
            </a:r>
            <a:r>
              <a:rPr lang="ko-KR" altLang="en-US" dirty="0"/>
              <a:t>이를 통해 이상 패턴을 탐지하고</a:t>
            </a:r>
            <a:r>
              <a:rPr lang="en-US" altLang="ko-KR" dirty="0"/>
              <a:t>, </a:t>
            </a:r>
            <a:r>
              <a:rPr lang="ko-KR" altLang="en-US" dirty="0"/>
              <a:t>로그 데이터를 효율적으로 관리할 수 있습니다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6E0835FE-A976-D82F-5A3A-952B1ECB5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8707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980F35E3-BC5E-583E-C666-EF7DC7F07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F1B77B07-DC92-83AA-BD40-0FFCF3F7CC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EC08066C-B26C-F58E-84B1-1B853B425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1320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>
          <a:extLst>
            <a:ext uri="{FF2B5EF4-FFF2-40B4-BE49-F238E27FC236}">
              <a16:creationId xmlns:a16="http://schemas.microsoft.com/office/drawing/2014/main" id="{3730D4A2-8495-EB96-7AA5-F3C354BEE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5:notes">
            <a:extLst>
              <a:ext uri="{FF2B5EF4-FFF2-40B4-BE49-F238E27FC236}">
                <a16:creationId xmlns:a16="http://schemas.microsoft.com/office/drawing/2014/main" id="{50FAA155-3828-0281-A124-56009FF05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35:notes">
            <a:extLst>
              <a:ext uri="{FF2B5EF4-FFF2-40B4-BE49-F238E27FC236}">
                <a16:creationId xmlns:a16="http://schemas.microsoft.com/office/drawing/2014/main" id="{414F2551-9E75-A53A-A9AD-295CFCF8BE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544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2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4857395" y="4061161"/>
            <a:ext cx="2768755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/>
              <a:t>202155595 </a:t>
            </a:r>
            <a:r>
              <a:rPr lang="ko-KR" altLang="en-US" sz="2000" b="1" dirty="0" err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이한홍</a:t>
            </a:r>
            <a:r>
              <a:rPr lang="ko-KR" altLang="en-US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lang="en-US" altLang="ko-KR"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/>
              <a:t>202155590 </a:t>
            </a:r>
            <a:r>
              <a:rPr lang="ko-KR" altLang="en-US" sz="2000" b="1" dirty="0">
                <a:solidFill>
                  <a:schemeClr val="dk1"/>
                </a:solidFill>
                <a:latin typeface="Arial Black"/>
                <a:sym typeface="Arial Black"/>
              </a:rPr>
              <a:t>이종일</a:t>
            </a:r>
            <a:endParaRPr lang="ko-KR" altLang="en-US" sz="2000" b="1" dirty="0">
              <a:latin typeface="Abadi" panose="020B0604020104020204" pitchFamily="34" charset="0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/>
              <a:t>201924479 </a:t>
            </a:r>
            <a:r>
              <a:rPr lang="ko-KR" altLang="en-US" sz="2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박재홍</a:t>
            </a:r>
            <a:r>
              <a:rPr lang="ko-KR" altLang="en-US" sz="20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lang="en-US" altLang="ko-KR" sz="2000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/>
              <a:t>지도교수 </a:t>
            </a:r>
            <a:r>
              <a:rPr lang="ko-KR" altLang="en-US" sz="2000" b="1" dirty="0" err="1"/>
              <a:t>김호원</a:t>
            </a:r>
            <a:endParaRPr lang="en-US" altLang="ko-KR" sz="2000" b="1" dirty="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666777" y="2597804"/>
            <a:ext cx="1619481" cy="107831"/>
          </a:xfrm>
          <a:prstGeom prst="rect">
            <a:avLst/>
          </a:prstGeom>
          <a:solidFill>
            <a:srgbClr val="E3D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5286258" y="2597804"/>
            <a:ext cx="1619481" cy="107831"/>
          </a:xfrm>
          <a:prstGeom prst="rect">
            <a:avLst/>
          </a:prstGeom>
          <a:solidFill>
            <a:srgbClr val="DA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6905739" y="2597804"/>
            <a:ext cx="1619481" cy="107831"/>
          </a:xfrm>
          <a:prstGeom prst="rect">
            <a:avLst/>
          </a:prstGeom>
          <a:solidFill>
            <a:srgbClr val="8392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540417" y="2988196"/>
            <a:ext cx="9402713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i="0" u="none" strike="noStrike" cap="none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멀티 클라우드 환경에서의 </a:t>
            </a:r>
            <a:endParaRPr lang="en-US" altLang="ko-KR" sz="3200" b="1" i="0" u="none" strike="noStrike" cap="none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i="0" u="none" strike="noStrike" cap="none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LLM </a:t>
            </a:r>
            <a:r>
              <a:rPr lang="ko-KR" altLang="en-US" sz="3200" b="1" i="0" u="none" strike="noStrike" cap="none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기반 로그 분석 및 이상 탐지</a:t>
            </a:r>
            <a:endParaRPr sz="3200" b="1" i="0" u="none" strike="noStrike" cap="none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66F31-D4D3-3CD8-8358-7E01BE9F7F41}"/>
              </a:ext>
            </a:extLst>
          </p:cNvPr>
          <p:cNvSpPr txBox="1"/>
          <p:nvPr/>
        </p:nvSpPr>
        <p:spPr>
          <a:xfrm>
            <a:off x="10432310" y="6254546"/>
            <a:ext cx="1646606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b="1" i="0" u="none" strike="noStrike" cap="none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2024.11.01.</a:t>
            </a:r>
          </a:p>
        </p:txBody>
      </p:sp>
      <p:pic>
        <p:nvPicPr>
          <p:cNvPr id="5" name="그래픽 4" descr="사이렌 단색으로 채워진">
            <a:extLst>
              <a:ext uri="{FF2B5EF4-FFF2-40B4-BE49-F238E27FC236}">
                <a16:creationId xmlns:a16="http://schemas.microsoft.com/office/drawing/2014/main" id="{EB0713E4-6EFA-6FBD-58BC-1902C97B6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7595" y="542385"/>
            <a:ext cx="914400" cy="914400"/>
          </a:xfrm>
          <a:prstGeom prst="rect">
            <a:avLst/>
          </a:prstGeom>
        </p:spPr>
      </p:pic>
      <p:pic>
        <p:nvPicPr>
          <p:cNvPr id="9" name="그래픽 8" descr="CMD 터미널 윤곽선">
            <a:extLst>
              <a:ext uri="{FF2B5EF4-FFF2-40B4-BE49-F238E27FC236}">
                <a16:creationId xmlns:a16="http://schemas.microsoft.com/office/drawing/2014/main" id="{3194F04B-C68C-DC26-FF56-3EB144F0F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7867" y="603454"/>
            <a:ext cx="914400" cy="914400"/>
          </a:xfrm>
          <a:prstGeom prst="rect">
            <a:avLst/>
          </a:prstGeom>
        </p:spPr>
      </p:pic>
      <p:pic>
        <p:nvPicPr>
          <p:cNvPr id="11" name="그래픽 10" descr="CMD 터미널 단색으로 채워진">
            <a:extLst>
              <a:ext uri="{FF2B5EF4-FFF2-40B4-BE49-F238E27FC236}">
                <a16:creationId xmlns:a16="http://schemas.microsoft.com/office/drawing/2014/main" id="{F8151657-7D13-D1FC-7BBE-E2D2CAFB78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6111" y="542385"/>
            <a:ext cx="914400" cy="914400"/>
          </a:xfrm>
          <a:prstGeom prst="rect">
            <a:avLst/>
          </a:prstGeom>
        </p:spPr>
      </p:pic>
      <p:pic>
        <p:nvPicPr>
          <p:cNvPr id="13" name="그래픽 12" descr="데이터베이스 단색으로 채워진">
            <a:extLst>
              <a:ext uri="{FF2B5EF4-FFF2-40B4-BE49-F238E27FC236}">
                <a16:creationId xmlns:a16="http://schemas.microsoft.com/office/drawing/2014/main" id="{F0F28DBE-1AFA-2929-CB42-3B6C394590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00121" y="603454"/>
            <a:ext cx="914400" cy="914400"/>
          </a:xfrm>
          <a:prstGeom prst="rect">
            <a:avLst/>
          </a:prstGeom>
        </p:spPr>
      </p:pic>
      <p:pic>
        <p:nvPicPr>
          <p:cNvPr id="17" name="그래픽 16" descr="가로 막대형 차트 단색으로 채워진">
            <a:extLst>
              <a:ext uri="{FF2B5EF4-FFF2-40B4-BE49-F238E27FC236}">
                <a16:creationId xmlns:a16="http://schemas.microsoft.com/office/drawing/2014/main" id="{C68E8C87-D402-E715-8F31-179A10B86F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31333" y="542385"/>
            <a:ext cx="914400" cy="914400"/>
          </a:xfrm>
          <a:prstGeom prst="rect">
            <a:avLst/>
          </a:prstGeom>
        </p:spPr>
      </p:pic>
      <p:pic>
        <p:nvPicPr>
          <p:cNvPr id="19" name="그래픽 18" descr="소셜 네트워크 단색으로 채워진">
            <a:extLst>
              <a:ext uri="{FF2B5EF4-FFF2-40B4-BE49-F238E27FC236}">
                <a16:creationId xmlns:a16="http://schemas.microsoft.com/office/drawing/2014/main" id="{D7D2439D-41DB-38F4-7320-4C28EE3A35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44243" y="542385"/>
            <a:ext cx="914400" cy="914400"/>
          </a:xfrm>
          <a:prstGeom prst="rect">
            <a:avLst/>
          </a:prstGeom>
        </p:spPr>
      </p:pic>
      <p:pic>
        <p:nvPicPr>
          <p:cNvPr id="21" name="그래픽 20" descr="사용자 네트워크 단색으로 채워진">
            <a:extLst>
              <a:ext uri="{FF2B5EF4-FFF2-40B4-BE49-F238E27FC236}">
                <a16:creationId xmlns:a16="http://schemas.microsoft.com/office/drawing/2014/main" id="{0FEBC18C-43FC-542F-99F8-B25DD8B787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22375" y="603454"/>
            <a:ext cx="914400" cy="914400"/>
          </a:xfrm>
          <a:prstGeom prst="rect">
            <a:avLst/>
          </a:prstGeom>
        </p:spPr>
      </p:pic>
      <p:pic>
        <p:nvPicPr>
          <p:cNvPr id="23" name="그래픽 22" descr="인공 지능 윤곽선">
            <a:extLst>
              <a:ext uri="{FF2B5EF4-FFF2-40B4-BE49-F238E27FC236}">
                <a16:creationId xmlns:a16="http://schemas.microsoft.com/office/drawing/2014/main" id="{8256CB5F-F4D8-89F8-579C-43F37F52B16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55613" y="603454"/>
            <a:ext cx="914400" cy="914400"/>
          </a:xfrm>
          <a:prstGeom prst="rect">
            <a:avLst/>
          </a:prstGeom>
        </p:spPr>
      </p:pic>
      <p:pic>
        <p:nvPicPr>
          <p:cNvPr id="25" name="그래픽 24" descr="인공 지능 단색으로 채워진">
            <a:extLst>
              <a:ext uri="{FF2B5EF4-FFF2-40B4-BE49-F238E27FC236}">
                <a16:creationId xmlns:a16="http://schemas.microsoft.com/office/drawing/2014/main" id="{9E315879-DF6C-B043-9ABB-C57CBF2B61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09849" y="542385"/>
            <a:ext cx="914400" cy="914400"/>
          </a:xfrm>
          <a:prstGeom prst="rect">
            <a:avLst/>
          </a:prstGeom>
        </p:spPr>
      </p:pic>
      <p:pic>
        <p:nvPicPr>
          <p:cNvPr id="27" name="그래픽 26" descr="클라우드 컴퓨팅 단색으로 채워진">
            <a:extLst>
              <a:ext uri="{FF2B5EF4-FFF2-40B4-BE49-F238E27FC236}">
                <a16:creationId xmlns:a16="http://schemas.microsoft.com/office/drawing/2014/main" id="{802CD166-8640-BC60-47CC-5DE8BF0AFA7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2817" y="542385"/>
            <a:ext cx="914400" cy="914400"/>
          </a:xfrm>
          <a:prstGeom prst="rect">
            <a:avLst/>
          </a:prstGeom>
        </p:spPr>
      </p:pic>
      <p:sp>
        <p:nvSpPr>
          <p:cNvPr id="28" name="Google Shape;86;p1">
            <a:extLst>
              <a:ext uri="{FF2B5EF4-FFF2-40B4-BE49-F238E27FC236}">
                <a16:creationId xmlns:a16="http://schemas.microsoft.com/office/drawing/2014/main" id="{A31A2E5F-21E6-7CE5-BA2E-E5B729BDDB5B}"/>
              </a:ext>
            </a:extLst>
          </p:cNvPr>
          <p:cNvSpPr/>
          <p:nvPr/>
        </p:nvSpPr>
        <p:spPr>
          <a:xfrm>
            <a:off x="3237914" y="4443537"/>
            <a:ext cx="1619481" cy="107831"/>
          </a:xfrm>
          <a:prstGeom prst="rect">
            <a:avLst/>
          </a:prstGeom>
          <a:solidFill>
            <a:srgbClr val="E3D2C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87;p1">
            <a:extLst>
              <a:ext uri="{FF2B5EF4-FFF2-40B4-BE49-F238E27FC236}">
                <a16:creationId xmlns:a16="http://schemas.microsoft.com/office/drawing/2014/main" id="{F6C57084-751A-EE20-04F0-E694D9C6F79A}"/>
              </a:ext>
            </a:extLst>
          </p:cNvPr>
          <p:cNvSpPr/>
          <p:nvPr/>
        </p:nvSpPr>
        <p:spPr>
          <a:xfrm>
            <a:off x="3237914" y="5052494"/>
            <a:ext cx="1619481" cy="107831"/>
          </a:xfrm>
          <a:prstGeom prst="rect">
            <a:avLst/>
          </a:prstGeom>
          <a:solidFill>
            <a:srgbClr val="DA95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88;p1">
            <a:extLst>
              <a:ext uri="{FF2B5EF4-FFF2-40B4-BE49-F238E27FC236}">
                <a16:creationId xmlns:a16="http://schemas.microsoft.com/office/drawing/2014/main" id="{6FF0CA3B-A88A-46B9-17EE-E641229D2B92}"/>
              </a:ext>
            </a:extLst>
          </p:cNvPr>
          <p:cNvSpPr/>
          <p:nvPr/>
        </p:nvSpPr>
        <p:spPr>
          <a:xfrm>
            <a:off x="3237913" y="5663914"/>
            <a:ext cx="1619481" cy="107831"/>
          </a:xfrm>
          <a:prstGeom prst="rect">
            <a:avLst/>
          </a:prstGeom>
          <a:solidFill>
            <a:srgbClr val="8392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1EF4AC3A-5099-B1B5-D5BE-0BA195B8B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B1B965E6-A9B1-3DFE-D737-FB64C324D411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F3578BA8-85ED-0DC1-5DF1-966495FE07C1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5C0CF535-5004-72D5-A37A-BDCF301A907E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프로젝트 목록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AE5C0BD-42E2-8772-0CB7-F9B8D0FD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4020"/>
            <a:ext cx="7772400" cy="5489959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6578B73F-DDBE-F836-B83B-1959184E464A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등록한 프로젝트들의 목록과 상태를 조회하는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68378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05A7F4C6-8C43-5DAC-0D11-D7FBAC89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EDA278BD-AA36-155C-7673-F3A92CAB1596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97A6B04A-301C-4F66-F3F5-2F2E84A6FC0B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DA6F03DE-BB1A-0EFC-44B0-C51FAC3745EF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프로젝트 상세 조회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B31420A-B72D-5D09-15C3-DD440ED8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72603"/>
            <a:ext cx="7772400" cy="5512794"/>
          </a:xfrm>
          <a:prstGeom prst="rect">
            <a:avLst/>
          </a:prstGeom>
        </p:spPr>
      </p:pic>
      <p:sp>
        <p:nvSpPr>
          <p:cNvPr id="7" name="Google Shape;122;p4">
            <a:extLst>
              <a:ext uri="{FF2B5EF4-FFF2-40B4-BE49-F238E27FC236}">
                <a16:creationId xmlns:a16="http://schemas.microsoft.com/office/drawing/2014/main" id="{E84A8F74-CCD8-35D3-F97E-023459F61359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확인하고 싶은 프로젝트의 개요를 조회하는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67216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9456B455-EF73-A3FA-3591-472CDE8F6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52340122-0159-CCE8-3A6F-927B65D0D362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7917A442-1C53-FE8F-E798-3D07E2306D58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0A981512-1599-CBED-94B9-A8BF2F26D339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로그 파일 선택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75138D56-1EE5-55C4-13A7-C215AA891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59432"/>
            <a:ext cx="7772400" cy="5539135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8C2CE6CE-33E4-BF0F-E66B-49DD338F525F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조회하고 싶은 프로젝트의 로그 파일을 선택하는 화면 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69199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FC2A9AFC-F9C7-ACB9-C2D5-350BEE568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3CC6D22A-E048-93CB-6AF2-430FC9963020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521361E2-F376-C6CB-226D-1B76367B2504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97C40A62-BD71-E49A-3A85-477E650F195E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로그 데이터 조회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4CDBDDB-9176-A59C-2519-9C7924A56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3229"/>
            <a:ext cx="7772400" cy="5491542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A4A279B7-E7F0-0AB5-BE42-EE5A4FD0582F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로그 시간대를 선택한 후</a:t>
            </a:r>
            <a:r>
              <a:rPr lang="en-US" altLang="ko-KR" sz="1800" dirty="0"/>
              <a:t>,</a:t>
            </a:r>
            <a:r>
              <a:rPr lang="ko-KR" altLang="en-US" sz="1800" dirty="0"/>
              <a:t> 로그 메시지를 조회하는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00604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DD4E00F9-986A-7E47-665B-30C1574A6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6D6EA342-55FA-AE70-0DFB-595572EAAC7D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87DF8FF0-0358-5753-719E-930BE4A4652C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348D4FF0-ED58-FA63-B8A8-425758A51CB1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요약 리포트 조회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9007C389-CF86-3918-76D8-ACEAE15D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6270"/>
            <a:ext cx="7772400" cy="5485459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1254D355-71EB-252C-90F2-3DD2F45032EA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프로젝트의 요약 리포트를 조회하는 화면 </a:t>
            </a:r>
            <a:r>
              <a:rPr lang="en-US" altLang="ko-KR" sz="1800" dirty="0"/>
              <a:t>(LLM</a:t>
            </a:r>
            <a:r>
              <a:rPr lang="ko-KR" altLang="en-US" sz="1800" dirty="0" err="1"/>
              <a:t>에</a:t>
            </a:r>
            <a:r>
              <a:rPr lang="ko-KR" altLang="en-US" sz="1800" dirty="0"/>
              <a:t> 의해 분석된 리포트</a:t>
            </a:r>
            <a:r>
              <a:rPr lang="en-US" altLang="ko-KR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3509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B5B1F8A0-9DF2-DCFE-37C9-252E8F7C3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C0309496-456B-8824-B4B0-151C23E1BF49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51ED5474-DF7B-0675-6FBB-5A1BEC31D598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D1F22C20-490A-0E78-C583-302E58E16278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질문할 로그 선택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167F0EC-61A7-CCC2-E4E7-F97173376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68630"/>
            <a:ext cx="7772400" cy="5520739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8336F455-EF15-97ED-F038-9B13118B0C03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특정 로그에 대해 궁금한 게 있을 때</a:t>
            </a:r>
            <a:r>
              <a:rPr lang="en-US" altLang="ko-KR" sz="1800" dirty="0"/>
              <a:t>,</a:t>
            </a:r>
            <a:r>
              <a:rPr lang="ko-KR" altLang="en-US" sz="1800" dirty="0"/>
              <a:t> 질문할 로그 파일을 선택하는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2178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0404838A-1B70-2390-47D6-756F1242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FF7E85CB-3594-17D6-3F2D-B2B2C870B939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9682627D-A898-79B2-F56D-EB77CF77B3D9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1739056F-DEDF-2DBA-B12A-D35F02D9F30F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 err="1">
                <a:solidFill>
                  <a:schemeClr val="dk1"/>
                </a:solidFill>
                <a:latin typeface="Abadi" panose="020B0604020104020204" pitchFamily="34" charset="0"/>
              </a:rPr>
              <a:t>챗봇에</a:t>
            </a: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 질문하기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EA2A9AA-AD29-9EA1-28B1-C35F8D75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90" y="652310"/>
            <a:ext cx="7772400" cy="5520583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BB12D4E4-043F-37E7-D11A-36ECEB37BA35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선택한 로그 파일에 대해 질문하고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챗봇의</a:t>
            </a:r>
            <a:r>
              <a:rPr lang="ko-KR" altLang="en-US" sz="1800" dirty="0"/>
              <a:t> 답변을 받는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27814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B6EAF216-2DBA-6971-6DE7-D33582EA7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D63198F6-E3F6-4F46-A7AE-F1FBC71D33FB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892771C7-1E85-1A97-1CAC-B298ED05C5C3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0C73567C-AEEE-3277-5A67-1F3514EFEB34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원격</a:t>
            </a:r>
            <a:r>
              <a:rPr lang="en-US" altLang="ko-KR" sz="1600" b="1" dirty="0">
                <a:solidFill>
                  <a:schemeClr val="dk1"/>
                </a:solidFill>
                <a:latin typeface="Abadi" panose="020B0604020104020204" pitchFamily="34" charset="0"/>
              </a:rPr>
              <a:t> SSH</a:t>
            </a: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 명령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번호, 폰트, 스크린샷이(가) 표시된 사진&#10;&#10;자동 생성된 설명">
            <a:extLst>
              <a:ext uri="{FF2B5EF4-FFF2-40B4-BE49-F238E27FC236}">
                <a16:creationId xmlns:a16="http://schemas.microsoft.com/office/drawing/2014/main" id="{DBFECD63-0214-F377-762C-B20681DE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79140"/>
            <a:ext cx="7772400" cy="5499720"/>
          </a:xfrm>
          <a:prstGeom prst="rect">
            <a:avLst/>
          </a:prstGeom>
        </p:spPr>
      </p:pic>
      <p:sp>
        <p:nvSpPr>
          <p:cNvPr id="5" name="Google Shape;122;p4">
            <a:extLst>
              <a:ext uri="{FF2B5EF4-FFF2-40B4-BE49-F238E27FC236}">
                <a16:creationId xmlns:a16="http://schemas.microsoft.com/office/drawing/2014/main" id="{88C9F4D0-A6A6-FA45-6D70-FD19A9D75ABF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문제를 해결하기 위해 해당 클라우드에 원격으로 접속해</a:t>
            </a:r>
            <a:r>
              <a:rPr lang="en-US" altLang="ko-KR" sz="1800" dirty="0"/>
              <a:t>,</a:t>
            </a:r>
            <a:r>
              <a:rPr lang="ko-KR" altLang="en-US" sz="1800" dirty="0"/>
              <a:t> 명령어를 입력하는 셸 커맨드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082430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440CDDD4-245F-D12D-09C6-6A0207A1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92299419-A9E6-A57B-B196-108CC7BA3D71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D6F38D21-67C0-BFF8-92C1-DA20288F38A7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81FA662A-3BB1-4A18-8E2F-3DC3F8C0E78A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다양한</a:t>
            </a: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 리포트 조회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B86F2488-C090-A2A5-F135-5D0A188A7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97077"/>
            <a:ext cx="7772400" cy="5463845"/>
          </a:xfrm>
          <a:prstGeom prst="rect">
            <a:avLst/>
          </a:prstGeom>
        </p:spPr>
      </p:pic>
      <p:sp>
        <p:nvSpPr>
          <p:cNvPr id="7" name="Google Shape;122;p4">
            <a:extLst>
              <a:ext uri="{FF2B5EF4-FFF2-40B4-BE49-F238E27FC236}">
                <a16:creationId xmlns:a16="http://schemas.microsoft.com/office/drawing/2014/main" id="{4B66BBE1-769F-6267-93F7-5B07C0381D84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성능 요약</a:t>
            </a:r>
            <a:r>
              <a:rPr lang="en-US" altLang="ko-KR" sz="1800" dirty="0"/>
              <a:t>,</a:t>
            </a:r>
            <a:r>
              <a:rPr lang="ko-KR" altLang="en-US" sz="1800" dirty="0"/>
              <a:t> 일일 요약</a:t>
            </a:r>
            <a:r>
              <a:rPr lang="en-US" altLang="ko-KR" sz="1800" dirty="0"/>
              <a:t>,</a:t>
            </a:r>
            <a:r>
              <a:rPr lang="ko-KR" altLang="en-US" sz="1800" dirty="0"/>
              <a:t> 장기 트렌드 분석</a:t>
            </a:r>
            <a:r>
              <a:rPr lang="en-US" altLang="ko-KR" sz="1800" dirty="0"/>
              <a:t>,</a:t>
            </a:r>
            <a:r>
              <a:rPr lang="ko-KR" altLang="en-US" sz="1800" dirty="0"/>
              <a:t> 추천 등 여러가지 분석 리포트를 조회하는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2974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D0F45553-C2E5-5CCC-B17B-667F9E611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85715298-2A79-9074-606A-BC139BEB7F6B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39A13D21-D272-FDFE-4C79-41B498218607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C20CBDD7-A7F9-D88C-B313-C6D4735830AF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로그 혹 리포트 검색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40750D0-8824-0ECE-2B98-C8FCCF81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71101"/>
            <a:ext cx="7772400" cy="5423371"/>
          </a:xfrm>
          <a:prstGeom prst="rect">
            <a:avLst/>
          </a:prstGeom>
        </p:spPr>
      </p:pic>
      <p:sp>
        <p:nvSpPr>
          <p:cNvPr id="5" name="Google Shape;122;p4">
            <a:extLst>
              <a:ext uri="{FF2B5EF4-FFF2-40B4-BE49-F238E27FC236}">
                <a16:creationId xmlns:a16="http://schemas.microsoft.com/office/drawing/2014/main" id="{29817197-BF5A-8F0A-CB9D-CDCBC1964DE5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로그 파일이나 리포트를 빠르게 찾고 싶을 때</a:t>
            </a:r>
            <a:r>
              <a:rPr lang="en-US" altLang="ko-KR" sz="1800" dirty="0"/>
              <a:t>,</a:t>
            </a:r>
            <a:r>
              <a:rPr lang="ko-KR" altLang="en-US" sz="1800" dirty="0"/>
              <a:t> 이를 검색하는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49243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F0F6E4F9-B525-AEE3-A978-5B9898D8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>
            <a:extLst>
              <a:ext uri="{FF2B5EF4-FFF2-40B4-BE49-F238E27FC236}">
                <a16:creationId xmlns:a16="http://schemas.microsoft.com/office/drawing/2014/main" id="{EDDFF2A6-1F7C-F7B5-986D-A31F3C602840}"/>
              </a:ext>
            </a:extLst>
          </p:cNvPr>
          <p:cNvSpPr txBox="1"/>
          <p:nvPr/>
        </p:nvSpPr>
        <p:spPr>
          <a:xfrm>
            <a:off x="120770" y="82965"/>
            <a:ext cx="15680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Overview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120" name="Google Shape;120;p4">
            <a:extLst>
              <a:ext uri="{FF2B5EF4-FFF2-40B4-BE49-F238E27FC236}">
                <a16:creationId xmlns:a16="http://schemas.microsoft.com/office/drawing/2014/main" id="{F4D156FE-C0D0-EE6A-3335-653EE6535345}"/>
              </a:ext>
            </a:extLst>
          </p:cNvPr>
          <p:cNvCxnSpPr/>
          <p:nvPr/>
        </p:nvCxnSpPr>
        <p:spPr>
          <a:xfrm>
            <a:off x="1794295" y="283020"/>
            <a:ext cx="1008427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3F2B40E8-9A38-F127-3522-12C5919FE6E6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개요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F257250C-51C8-6700-9294-3A09775F5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389484"/>
              </p:ext>
            </p:extLst>
          </p:nvPr>
        </p:nvGraphicFramePr>
        <p:xfrm>
          <a:off x="842433" y="1021683"/>
          <a:ext cx="10731500" cy="340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B9064DE8-3A70-363E-E9D0-6C08A701C0EE}"/>
              </a:ext>
            </a:extLst>
          </p:cNvPr>
          <p:cNvGrpSpPr/>
          <p:nvPr/>
        </p:nvGrpSpPr>
        <p:grpSpPr>
          <a:xfrm>
            <a:off x="842433" y="3672234"/>
            <a:ext cx="1739900" cy="1365438"/>
            <a:chOff x="742" y="368299"/>
            <a:chExt cx="1575241" cy="1244601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D761EACD-BF4F-A049-6330-BFCE6A00D1BF}"/>
                </a:ext>
              </a:extLst>
            </p:cNvPr>
            <p:cNvSpPr/>
            <p:nvPr/>
          </p:nvSpPr>
          <p:spPr>
            <a:xfrm>
              <a:off x="742" y="368299"/>
              <a:ext cx="1575241" cy="1244601"/>
            </a:xfrm>
            <a:prstGeom prst="roundRect">
              <a:avLst>
                <a:gd name="adj" fmla="val 10000"/>
              </a:avLst>
            </a:prstGeom>
            <a:ln w="76200">
              <a:solidFill>
                <a:srgbClr val="FFB3BA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800" b="1" dirty="0">
                <a:latin typeface="Abadi" panose="020B0604020104020204" pitchFamily="34" charset="0"/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C8C94FDC-499A-C811-AD3F-BDAFC24F5DC5}"/>
                </a:ext>
              </a:extLst>
            </p:cNvPr>
            <p:cNvSpPr txBox="1"/>
            <p:nvPr/>
          </p:nvSpPr>
          <p:spPr>
            <a:xfrm>
              <a:off x="37195" y="404752"/>
              <a:ext cx="1502335" cy="1171695"/>
            </a:xfrm>
            <a:prstGeom prst="rect">
              <a:avLst/>
            </a:prstGeom>
            <a:ln w="762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dirty="0">
                  <a:latin typeface="Abadi" panose="020B0604020104020204" pitchFamily="34" charset="0"/>
                </a:rPr>
                <a:t>전체 발표의 개요 및 주제</a:t>
              </a:r>
              <a:endParaRPr lang="ko-KR" altLang="en-US" sz="1800" b="1" kern="12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FD8BCC-5F85-ED40-7030-8EFA7F0B14B6}"/>
              </a:ext>
            </a:extLst>
          </p:cNvPr>
          <p:cNvGrpSpPr/>
          <p:nvPr/>
        </p:nvGrpSpPr>
        <p:grpSpPr>
          <a:xfrm>
            <a:off x="3142997" y="3672234"/>
            <a:ext cx="1739899" cy="1365438"/>
            <a:chOff x="2212302" y="810598"/>
            <a:chExt cx="1659486" cy="131116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EB3E58A-5271-E747-ABD5-7F3204AC986A}"/>
                </a:ext>
              </a:extLst>
            </p:cNvPr>
            <p:cNvSpPr/>
            <p:nvPr/>
          </p:nvSpPr>
          <p:spPr>
            <a:xfrm>
              <a:off x="2212302" y="810598"/>
              <a:ext cx="1659486" cy="1311163"/>
            </a:xfrm>
            <a:prstGeom prst="roundRect">
              <a:avLst>
                <a:gd name="adj" fmla="val 10000"/>
              </a:avLst>
            </a:prstGeom>
            <a:ln w="76200">
              <a:solidFill>
                <a:srgbClr val="FFDAB9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800" b="1" dirty="0">
                <a:latin typeface="Abadi" panose="020B0604020104020204" pitchFamily="34" charset="0"/>
              </a:endParaRPr>
            </a:p>
          </p:txBody>
        </p:sp>
        <p:sp>
          <p:nvSpPr>
            <p:cNvPr id="8" name="사각형: 둥근 모서리 4">
              <a:extLst>
                <a:ext uri="{FF2B5EF4-FFF2-40B4-BE49-F238E27FC236}">
                  <a16:creationId xmlns:a16="http://schemas.microsoft.com/office/drawing/2014/main" id="{99B35A83-1493-4608-0308-3734B53A3ACE}"/>
                </a:ext>
              </a:extLst>
            </p:cNvPr>
            <p:cNvSpPr txBox="1"/>
            <p:nvPr/>
          </p:nvSpPr>
          <p:spPr>
            <a:xfrm>
              <a:off x="2250705" y="849001"/>
              <a:ext cx="1582680" cy="1234357"/>
            </a:xfrm>
            <a:prstGeom prst="rect">
              <a:avLst/>
            </a:prstGeom>
            <a:ln w="762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kern="1200" dirty="0">
                  <a:latin typeface="Abadi" panose="020B0604020104020204" pitchFamily="34" charset="0"/>
                </a:rPr>
                <a:t>연구 배경 및 목표 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832974-A229-BC49-3E74-4604BB04F140}"/>
              </a:ext>
            </a:extLst>
          </p:cNvPr>
          <p:cNvGrpSpPr/>
          <p:nvPr/>
        </p:nvGrpSpPr>
        <p:grpSpPr>
          <a:xfrm>
            <a:off x="5365487" y="3709654"/>
            <a:ext cx="1739899" cy="1365438"/>
            <a:chOff x="4423823" y="810598"/>
            <a:chExt cx="1659486" cy="1311163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052B0B8-7A34-A52B-E5F0-E3747686EA0E}"/>
                </a:ext>
              </a:extLst>
            </p:cNvPr>
            <p:cNvSpPr/>
            <p:nvPr/>
          </p:nvSpPr>
          <p:spPr>
            <a:xfrm>
              <a:off x="4423823" y="810598"/>
              <a:ext cx="1659486" cy="1311163"/>
            </a:xfrm>
            <a:prstGeom prst="roundRect">
              <a:avLst>
                <a:gd name="adj" fmla="val 10000"/>
              </a:avLst>
            </a:prstGeom>
            <a:ln w="76200">
              <a:solidFill>
                <a:srgbClr val="FFF5BA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800" b="1" dirty="0">
                <a:latin typeface="Abadi" panose="020B0604020104020204" pitchFamily="34" charset="0"/>
              </a:endParaRPr>
            </a:p>
          </p:txBody>
        </p:sp>
        <p:sp>
          <p:nvSpPr>
            <p:cNvPr id="11" name="사각형: 둥근 모서리 4">
              <a:extLst>
                <a:ext uri="{FF2B5EF4-FFF2-40B4-BE49-F238E27FC236}">
                  <a16:creationId xmlns:a16="http://schemas.microsoft.com/office/drawing/2014/main" id="{56FB74C6-0373-103B-59A2-73317ACC6A0B}"/>
                </a:ext>
              </a:extLst>
            </p:cNvPr>
            <p:cNvSpPr txBox="1"/>
            <p:nvPr/>
          </p:nvSpPr>
          <p:spPr>
            <a:xfrm>
              <a:off x="4462226" y="849001"/>
              <a:ext cx="1582680" cy="1234357"/>
            </a:xfrm>
            <a:prstGeom prst="rect">
              <a:avLst/>
            </a:prstGeom>
            <a:ln w="762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dirty="0">
                  <a:latin typeface="Abadi" panose="020B0604020104020204" pitchFamily="34" charset="0"/>
                </a:rPr>
                <a:t>시스템 구성</a:t>
              </a:r>
              <a:endParaRPr lang="en-US" altLang="ko-KR" sz="1800" b="1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9A888D7-60AE-F203-80D9-B098FDBEBAB8}"/>
              </a:ext>
            </a:extLst>
          </p:cNvPr>
          <p:cNvGrpSpPr/>
          <p:nvPr/>
        </p:nvGrpSpPr>
        <p:grpSpPr>
          <a:xfrm>
            <a:off x="7626553" y="3672234"/>
            <a:ext cx="1739899" cy="1365438"/>
            <a:chOff x="6635345" y="810598"/>
            <a:chExt cx="1659486" cy="1311163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4953CCC-4CAA-FE09-610C-1A0BF01E9338}"/>
                </a:ext>
              </a:extLst>
            </p:cNvPr>
            <p:cNvSpPr/>
            <p:nvPr/>
          </p:nvSpPr>
          <p:spPr>
            <a:xfrm>
              <a:off x="6635345" y="810598"/>
              <a:ext cx="1659486" cy="1311163"/>
            </a:xfrm>
            <a:prstGeom prst="roundRect">
              <a:avLst>
                <a:gd name="adj" fmla="val 10000"/>
              </a:avLst>
            </a:prstGeom>
            <a:ln w="76200">
              <a:solidFill>
                <a:srgbClr val="B3E5FF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800" b="1" dirty="0">
                <a:latin typeface="Abadi" panose="020B0604020104020204" pitchFamily="34" charset="0"/>
              </a:endParaRPr>
            </a:p>
          </p:txBody>
        </p:sp>
        <p:sp>
          <p:nvSpPr>
            <p:cNvPr id="14" name="사각형: 둥근 모서리 4">
              <a:extLst>
                <a:ext uri="{FF2B5EF4-FFF2-40B4-BE49-F238E27FC236}">
                  <a16:creationId xmlns:a16="http://schemas.microsoft.com/office/drawing/2014/main" id="{62213A3E-08E3-22BD-45F4-CF12ECA93398}"/>
                </a:ext>
              </a:extLst>
            </p:cNvPr>
            <p:cNvSpPr txBox="1"/>
            <p:nvPr/>
          </p:nvSpPr>
          <p:spPr>
            <a:xfrm>
              <a:off x="6673748" y="849001"/>
              <a:ext cx="1582680" cy="1234357"/>
            </a:xfrm>
            <a:prstGeom prst="rect">
              <a:avLst/>
            </a:prstGeom>
            <a:ln w="762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kern="1200" dirty="0">
                  <a:latin typeface="Abadi" panose="020B0604020104020204" pitchFamily="34" charset="0"/>
                </a:rPr>
                <a:t>어플리케이션</a:t>
              </a:r>
              <a:endParaRPr lang="en-US" altLang="ko-KR" sz="1800" b="1" kern="1200" dirty="0">
                <a:latin typeface="Abadi" panose="020B0604020104020204" pitchFamily="34" charset="0"/>
              </a:endParaRPr>
            </a:p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kern="1200" dirty="0">
                  <a:latin typeface="Abadi" panose="020B0604020104020204" pitchFamily="34" charset="0"/>
                </a:rPr>
                <a:t>화면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EEFAAE-E711-8C00-CFE6-EB53169DE45B}"/>
              </a:ext>
            </a:extLst>
          </p:cNvPr>
          <p:cNvGrpSpPr/>
          <p:nvPr/>
        </p:nvGrpSpPr>
        <p:grpSpPr>
          <a:xfrm>
            <a:off x="9886894" y="3672233"/>
            <a:ext cx="1739899" cy="1365433"/>
            <a:chOff x="8846866" y="810598"/>
            <a:chExt cx="1659486" cy="131116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88E18F1-9D64-08B4-4CB0-8032AFE33D74}"/>
                </a:ext>
              </a:extLst>
            </p:cNvPr>
            <p:cNvSpPr/>
            <p:nvPr/>
          </p:nvSpPr>
          <p:spPr>
            <a:xfrm>
              <a:off x="8846866" y="810598"/>
              <a:ext cx="1659486" cy="1311163"/>
            </a:xfrm>
            <a:prstGeom prst="roundRect">
              <a:avLst>
                <a:gd name="adj" fmla="val 10000"/>
              </a:avLst>
            </a:prstGeom>
            <a:ln w="76200">
              <a:solidFill>
                <a:srgbClr val="BAFFC9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 sz="1800" b="1" dirty="0">
                <a:latin typeface="Abadi" panose="020B0604020104020204" pitchFamily="34" charset="0"/>
              </a:endParaRPr>
            </a:p>
          </p:txBody>
        </p:sp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4B2370A1-45B7-C14F-5598-4AF7B681F08B}"/>
                </a:ext>
              </a:extLst>
            </p:cNvPr>
            <p:cNvSpPr txBox="1"/>
            <p:nvPr/>
          </p:nvSpPr>
          <p:spPr>
            <a:xfrm>
              <a:off x="8885269" y="849001"/>
              <a:ext cx="1582680" cy="1234357"/>
            </a:xfrm>
            <a:prstGeom prst="rect">
              <a:avLst/>
            </a:prstGeom>
            <a:ln w="76200"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1800" b="1" dirty="0">
                  <a:latin typeface="Abadi" panose="020B0604020104020204" pitchFamily="34" charset="0"/>
                </a:rPr>
                <a:t>결론</a:t>
              </a:r>
              <a:endParaRPr lang="ko-KR" altLang="en-US" sz="1800" b="1" kern="12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2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9F25CCFD-A1C5-6DD5-E1AD-6EAAE541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93FFDAF3-8C9E-2A76-8E97-AB1CBDC919C6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48CE051C-E34E-4714-7712-54F168096246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D9F61F51-8A65-B6E7-6338-56FA070C0131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알람 조회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C41BB4D-BE21-AAD8-B80D-E462E64D9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98500"/>
            <a:ext cx="7772400" cy="5461000"/>
          </a:xfrm>
          <a:prstGeom prst="rect">
            <a:avLst/>
          </a:prstGeom>
        </p:spPr>
      </p:pic>
      <p:sp>
        <p:nvSpPr>
          <p:cNvPr id="6" name="Google Shape;122;p4">
            <a:extLst>
              <a:ext uri="{FF2B5EF4-FFF2-40B4-BE49-F238E27FC236}">
                <a16:creationId xmlns:a16="http://schemas.microsoft.com/office/drawing/2014/main" id="{D572FC03-F19E-B079-ED55-200F76A05BDF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알람이 생성됐을 때</a:t>
            </a:r>
            <a:r>
              <a:rPr lang="en-US" altLang="ko-KR" sz="1800" dirty="0"/>
              <a:t>,</a:t>
            </a:r>
            <a:r>
              <a:rPr lang="ko-KR" altLang="en-US" sz="1800" dirty="0"/>
              <a:t> 이를 조회하는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939650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33BC1CD1-1DCE-CE28-C231-6EE81B230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E1FD55E2-6260-280C-0B15-D8CC67835F4A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2135FCDB-D72E-FABD-1BC8-756FC487E3B5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76591C7A-5858-A56C-A339-B96CAD21020C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설정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672358B-EAD0-9F12-01A6-2A0E8C1D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03403"/>
            <a:ext cx="7772400" cy="5451194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EF729E80-DA77-8B71-726A-4C1D0696134F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알람 수신을 변경하거나</a:t>
            </a:r>
            <a:r>
              <a:rPr lang="en-US" altLang="ko-KR" sz="1800" dirty="0"/>
              <a:t>,</a:t>
            </a:r>
            <a:r>
              <a:rPr lang="ko-KR" altLang="en-US" sz="1800" dirty="0"/>
              <a:t> 모니터링 할 인스턴스를 추가 혹 수정하는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42286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A3472D64-FB10-A491-527B-910D5D8F9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>
            <a:extLst>
              <a:ext uri="{FF2B5EF4-FFF2-40B4-BE49-F238E27FC236}">
                <a16:creationId xmlns:a16="http://schemas.microsoft.com/office/drawing/2014/main" id="{3812550A-6DA4-B170-80A9-3168BCCCEC7E}"/>
              </a:ext>
            </a:extLst>
          </p:cNvPr>
          <p:cNvSpPr txBox="1"/>
          <p:nvPr/>
        </p:nvSpPr>
        <p:spPr>
          <a:xfrm>
            <a:off x="120769" y="82965"/>
            <a:ext cx="24107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latinLnBrk="1"/>
            <a:r>
              <a:rPr lang="en-US" altLang="ko-KR" sz="18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Results</a:t>
            </a:r>
            <a:endParaRPr lang="ko-KR" altLang="en-US" sz="1800" b="1" dirty="0"/>
          </a:p>
        </p:txBody>
      </p:sp>
      <p:cxnSp>
        <p:nvCxnSpPr>
          <p:cNvPr id="120" name="Google Shape;120;p4">
            <a:extLst>
              <a:ext uri="{FF2B5EF4-FFF2-40B4-BE49-F238E27FC236}">
                <a16:creationId xmlns:a16="http://schemas.microsoft.com/office/drawing/2014/main" id="{532AACF6-AFBE-8830-59B4-23835016D146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2531532" y="267611"/>
            <a:ext cx="9347042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8F252E59-5616-5756-8061-C323882CE25C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결론</a:t>
            </a:r>
            <a:endParaRPr lang="ko-KR" altLang="en-US"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3B4D5034-3FFE-6B7F-3D32-7BC5A10FF339}"/>
              </a:ext>
            </a:extLst>
          </p:cNvPr>
          <p:cNvSpPr txBox="1"/>
          <p:nvPr/>
        </p:nvSpPr>
        <p:spPr>
          <a:xfrm>
            <a:off x="304191" y="982993"/>
            <a:ext cx="11520596" cy="618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en" altLang="ko-KR" sz="1800" b="1" dirty="0">
                <a:effectLst/>
                <a:latin typeface="+mn-lt"/>
              </a:rPr>
              <a:t>LLM </a:t>
            </a:r>
            <a:r>
              <a:rPr lang="ko-KR" altLang="en-US" sz="1800" b="1" dirty="0">
                <a:effectLst/>
                <a:latin typeface="+mn-lt"/>
              </a:rPr>
              <a:t>을 적용</a:t>
            </a:r>
            <a:r>
              <a:rPr lang="ko-KR" altLang="en-US" sz="1800" dirty="0">
                <a:effectLst/>
                <a:latin typeface="+mn-lt"/>
              </a:rPr>
              <a:t>한 로그 분석 시스템은 로그를 요약하고 이상 패턴을 탐지하는 기능을 제공하여</a:t>
            </a:r>
            <a:r>
              <a:rPr lang="en-US" altLang="ko-KR" sz="1800" dirty="0">
                <a:effectLst/>
                <a:latin typeface="+mn-lt"/>
              </a:rPr>
              <a:t>, </a:t>
            </a:r>
            <a:r>
              <a:rPr lang="ko-KR" altLang="en-US" sz="1800" dirty="0">
                <a:effectLst/>
                <a:latin typeface="+mn-lt"/>
              </a:rPr>
              <a:t>로그 분석의 효율성을 크게 개선</a:t>
            </a:r>
            <a:r>
              <a:rPr lang="en-US" altLang="ko-KR" sz="1800" dirty="0">
                <a:effectLst/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endParaRPr lang="ko-KR" altLang="en-US" sz="2400" dirty="0">
              <a:latin typeface="+mn-lt"/>
            </a:endParaRPr>
          </a:p>
          <a:p>
            <a:pPr marL="285750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>
                <a:effectLst/>
                <a:latin typeface="+mn-lt"/>
              </a:rPr>
              <a:t>관리자가 실시간 성능 지표를 모니터링하고</a:t>
            </a:r>
            <a:r>
              <a:rPr lang="en-US" altLang="ko-KR" sz="1800" dirty="0">
                <a:effectLst/>
                <a:latin typeface="+mn-lt"/>
              </a:rPr>
              <a:t>,</a:t>
            </a:r>
            <a:r>
              <a:rPr lang="ko-KR" altLang="en-US" sz="1800" dirty="0">
                <a:effectLst/>
                <a:latin typeface="+mn-lt"/>
              </a:rPr>
              <a:t> </a:t>
            </a:r>
            <a:r>
              <a:rPr lang="en" altLang="ko-KR" sz="1800" dirty="0">
                <a:effectLst/>
                <a:latin typeface="+mn-lt"/>
              </a:rPr>
              <a:t>SSH</a:t>
            </a:r>
            <a:r>
              <a:rPr lang="ko-KR" altLang="en-US" sz="1800" dirty="0" err="1">
                <a:effectLst/>
                <a:latin typeface="+mn-lt"/>
              </a:rPr>
              <a:t>를</a:t>
            </a:r>
            <a:r>
              <a:rPr lang="ko-KR" altLang="en-US" sz="1800" dirty="0">
                <a:effectLst/>
                <a:latin typeface="+mn-lt"/>
              </a:rPr>
              <a:t> 통해 </a:t>
            </a:r>
            <a:r>
              <a:rPr lang="ko-KR" altLang="en-US" sz="1800" b="1" dirty="0">
                <a:effectLst/>
                <a:latin typeface="+mn-lt"/>
              </a:rPr>
              <a:t>원격 서버</a:t>
            </a:r>
            <a:r>
              <a:rPr lang="ko-KR" altLang="en-US" sz="1800" dirty="0">
                <a:effectLst/>
                <a:latin typeface="+mn-lt"/>
              </a:rPr>
              <a:t>를 제어할 수 있게 하여</a:t>
            </a:r>
            <a:r>
              <a:rPr lang="en-US" altLang="ko-KR" sz="1800" dirty="0">
                <a:effectLst/>
                <a:latin typeface="+mn-lt"/>
              </a:rPr>
              <a:t>, </a:t>
            </a:r>
            <a:r>
              <a:rPr lang="ko-KR" altLang="en-US" sz="1800" dirty="0">
                <a:effectLst/>
                <a:latin typeface="+mn-lt"/>
              </a:rPr>
              <a:t>문제 발생 시 신속하게 대응할 수 있는 환경을 마련</a:t>
            </a:r>
            <a:r>
              <a:rPr lang="en-US" altLang="ko-KR" sz="1800" dirty="0">
                <a:latin typeface="+mn-lt"/>
              </a:rPr>
              <a:t>.</a:t>
            </a:r>
          </a:p>
          <a:p>
            <a:pPr marL="285750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>
                <a:effectLst/>
                <a:latin typeface="+mn-lt"/>
              </a:rPr>
              <a:t>단순한 로그 모니터링을 넘어</a:t>
            </a:r>
            <a:r>
              <a:rPr lang="en-US" altLang="ko-KR" sz="1800" dirty="0">
                <a:effectLst/>
                <a:latin typeface="+mn-lt"/>
              </a:rPr>
              <a:t>, </a:t>
            </a:r>
            <a:r>
              <a:rPr lang="ko-KR" altLang="en-US" sz="1800" b="1" dirty="0">
                <a:effectLst/>
                <a:latin typeface="+mn-lt"/>
              </a:rPr>
              <a:t>중요한</a:t>
            </a:r>
            <a:r>
              <a:rPr lang="ko-KR" altLang="en-US" sz="1800" dirty="0">
                <a:effectLst/>
                <a:latin typeface="+mn-lt"/>
              </a:rPr>
              <a:t> 정보를 </a:t>
            </a:r>
            <a:r>
              <a:rPr lang="ko-KR" altLang="en-US" sz="1800" b="1" dirty="0">
                <a:effectLst/>
                <a:latin typeface="+mn-lt"/>
              </a:rPr>
              <a:t>직관적</a:t>
            </a:r>
            <a:r>
              <a:rPr lang="ko-KR" altLang="en-US" sz="1800" dirty="0">
                <a:effectLst/>
                <a:latin typeface="+mn-lt"/>
              </a:rPr>
              <a:t>이고 </a:t>
            </a:r>
            <a:r>
              <a:rPr lang="ko-KR" altLang="en-US" sz="1800" b="1" dirty="0">
                <a:effectLst/>
                <a:latin typeface="+mn-lt"/>
              </a:rPr>
              <a:t>신속</a:t>
            </a:r>
            <a:r>
              <a:rPr lang="ko-KR" altLang="en-US" sz="1800" dirty="0">
                <a:effectLst/>
                <a:latin typeface="+mn-lt"/>
              </a:rPr>
              <a:t>하게 제공하여 관리자의 실시간 대응 능력을 향상</a:t>
            </a:r>
            <a:r>
              <a:rPr lang="en-US" altLang="ko-KR" sz="2400" dirty="0">
                <a:effectLst/>
                <a:latin typeface="+mn-lt"/>
              </a:rPr>
              <a:t>.</a:t>
            </a:r>
            <a:r>
              <a:rPr lang="ko-KR" altLang="en-US" sz="1800" dirty="0">
                <a:latin typeface="+mn-lt"/>
              </a:rPr>
              <a:t> </a:t>
            </a:r>
            <a:endParaRPr lang="en-US" altLang="ko-KR" sz="1800" dirty="0">
              <a:latin typeface="+mn-lt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77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38"/>
          <p:cNvGrpSpPr/>
          <p:nvPr/>
        </p:nvGrpSpPr>
        <p:grpSpPr>
          <a:xfrm>
            <a:off x="3666777" y="2929070"/>
            <a:ext cx="4858443" cy="999860"/>
            <a:chOff x="3666777" y="2140155"/>
            <a:chExt cx="4858443" cy="999860"/>
          </a:xfrm>
        </p:grpSpPr>
        <p:sp>
          <p:nvSpPr>
            <p:cNvPr id="773" name="Google Shape;773;p38"/>
            <p:cNvSpPr txBox="1"/>
            <p:nvPr/>
          </p:nvSpPr>
          <p:spPr>
            <a:xfrm>
              <a:off x="4549650" y="2140155"/>
              <a:ext cx="3092706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dirty="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Thank you</a:t>
              </a:r>
              <a:endParaRPr sz="4000" b="1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3666777" y="3032184"/>
              <a:ext cx="1619481" cy="107831"/>
            </a:xfrm>
            <a:prstGeom prst="rect">
              <a:avLst/>
            </a:prstGeom>
            <a:solidFill>
              <a:srgbClr val="E3D2C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286258" y="3032184"/>
              <a:ext cx="1619481" cy="107831"/>
            </a:xfrm>
            <a:prstGeom prst="rect">
              <a:avLst/>
            </a:prstGeom>
            <a:solidFill>
              <a:srgbClr val="DA959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6905739" y="3032184"/>
              <a:ext cx="1619481" cy="107831"/>
            </a:xfrm>
            <a:prstGeom prst="rect">
              <a:avLst/>
            </a:prstGeom>
            <a:solidFill>
              <a:srgbClr val="8392B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6B2A0422-D2A0-E7BE-B9EC-7F202BDCB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>
            <a:extLst>
              <a:ext uri="{FF2B5EF4-FFF2-40B4-BE49-F238E27FC236}">
                <a16:creationId xmlns:a16="http://schemas.microsoft.com/office/drawing/2014/main" id="{11BD0E61-8773-DBA5-E177-B105FDD077CE}"/>
              </a:ext>
            </a:extLst>
          </p:cNvPr>
          <p:cNvSpPr txBox="1"/>
          <p:nvPr/>
        </p:nvSpPr>
        <p:spPr>
          <a:xfrm>
            <a:off x="120769" y="82965"/>
            <a:ext cx="232609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latinLnBrk="1"/>
            <a:r>
              <a:rPr lang="en-US" altLang="ko-KR" sz="1800" b="1" dirty="0"/>
              <a:t>Problem &amp; Solution</a:t>
            </a:r>
            <a:endParaRPr lang="ko-KR" altLang="en-US" sz="1800" b="1" dirty="0"/>
          </a:p>
        </p:txBody>
      </p:sp>
      <p:cxnSp>
        <p:nvCxnSpPr>
          <p:cNvPr id="120" name="Google Shape;120;p4">
            <a:extLst>
              <a:ext uri="{FF2B5EF4-FFF2-40B4-BE49-F238E27FC236}">
                <a16:creationId xmlns:a16="http://schemas.microsoft.com/office/drawing/2014/main" id="{F4D5D764-0428-4EA7-31C2-3EABF5CB4A7F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2446866" y="267611"/>
            <a:ext cx="9431708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1EC28788-4237-11D9-BA83-D48F04159D73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연구 배경 및 필요성</a:t>
            </a: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0146B7C2-10A4-A1C2-B340-6B65586DBAED}"/>
              </a:ext>
            </a:extLst>
          </p:cNvPr>
          <p:cNvSpPr txBox="1"/>
          <p:nvPr/>
        </p:nvSpPr>
        <p:spPr>
          <a:xfrm>
            <a:off x="357977" y="821629"/>
            <a:ext cx="6945499" cy="817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</a:pPr>
            <a:r>
              <a:rPr lang="en-US" altLang="ko-KR" sz="1800" b="1" dirty="0"/>
              <a:t>1.</a:t>
            </a:r>
            <a:r>
              <a:rPr lang="ko-KR" altLang="en-US" sz="1800" b="1" dirty="0"/>
              <a:t> 클라우드 환경에서의 대규모 로그 데이터 처리</a:t>
            </a:r>
            <a:endParaRPr lang="en-US" altLang="ko-KR" sz="18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멀티 클라우드 환경과 </a:t>
            </a:r>
            <a:r>
              <a:rPr lang="en-US" altLang="ko-KR" sz="1800" dirty="0"/>
              <a:t>MSA </a:t>
            </a:r>
            <a:r>
              <a:rPr lang="ko-KR" altLang="en-US" sz="1800" dirty="0"/>
              <a:t>도입으로 애플리케이션이 여러 인프라에 </a:t>
            </a:r>
            <a:r>
              <a:rPr lang="ko-KR" altLang="en-US" sz="1800" b="1" dirty="0"/>
              <a:t>분산</a:t>
            </a:r>
            <a:r>
              <a:rPr lang="ko-KR" altLang="en-US" sz="1800" dirty="0"/>
              <a:t>됨에 따라 로그 데이터의 양이 급증했고</a:t>
            </a:r>
            <a:r>
              <a:rPr lang="en-US" altLang="ko-KR" sz="1800" dirty="0"/>
              <a:t>,</a:t>
            </a:r>
            <a:r>
              <a:rPr lang="ko-KR" altLang="en-US" sz="1800" dirty="0"/>
              <a:t> 이를 체계적으로 수집하고 신속하게 분석할 수 있는 역량이 중요해짐</a:t>
            </a:r>
            <a:r>
              <a:rPr lang="en-US" altLang="ko-KR" sz="1800" dirty="0"/>
              <a:t>.</a:t>
            </a:r>
          </a:p>
          <a:p>
            <a:pPr lvl="3">
              <a:lnSpc>
                <a:spcPct val="150000"/>
              </a:lnSpc>
              <a:buClr>
                <a:srgbClr val="E8B2B2"/>
              </a:buClr>
              <a:buSzPts val="1400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E8B2B2"/>
              </a:buClr>
              <a:buSzPts val="1400"/>
            </a:pPr>
            <a:r>
              <a:rPr lang="en-US" altLang="ko-KR" sz="1800" b="1" dirty="0"/>
              <a:t>2.</a:t>
            </a:r>
            <a:r>
              <a:rPr lang="ko-KR" altLang="en-US" sz="1800" b="1" dirty="0"/>
              <a:t> 클라우드 환경에서의 보안 위협 증가</a:t>
            </a:r>
            <a:endParaRPr lang="en-US" altLang="ko-KR" sz="1800" b="1" dirty="0"/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클라우드 인프라의 복잡성으로 인해 보안 위협이 중가하고 있으며</a:t>
            </a:r>
            <a:r>
              <a:rPr lang="en-US" altLang="ko-KR" sz="1800" dirty="0"/>
              <a:t>,</a:t>
            </a:r>
            <a:r>
              <a:rPr lang="ko-KR" altLang="en-US" sz="1800" dirty="0"/>
              <a:t> 로그 데이터를 활용한 실시간 모니터링과 분석을 통해 신속하게 대응하는 능력이 중요해짐</a:t>
            </a:r>
            <a:r>
              <a:rPr lang="en-US" altLang="ko-KR" sz="1800" dirty="0"/>
              <a:t>.</a:t>
            </a:r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lvl="3">
              <a:lnSpc>
                <a:spcPct val="150000"/>
              </a:lnSpc>
              <a:buClr>
                <a:srgbClr val="E8B2B2"/>
              </a:buClr>
              <a:buSzPts val="1400"/>
            </a:pPr>
            <a:r>
              <a:rPr lang="en-US" altLang="ko-KR" sz="1800" b="1" dirty="0"/>
              <a:t>3.</a:t>
            </a:r>
            <a:r>
              <a:rPr lang="ko-KR" altLang="en-US" sz="1800" b="1" dirty="0"/>
              <a:t> 전통적인 탐지 방식의 한계</a:t>
            </a:r>
            <a:endParaRPr lang="en-US" altLang="ko-KR" sz="1800" b="1" dirty="0"/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>
                <a:solidFill>
                  <a:schemeClr val="dk1"/>
                </a:solidFill>
                <a:latin typeface="Abadi" panose="020B0604020104020204" pitchFamily="34" charset="0"/>
              </a:rPr>
              <a:t>기존의 규칙 기반 탐지 방식은 </a:t>
            </a:r>
            <a:r>
              <a:rPr lang="ko-KR" alt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고정된 패턴</a:t>
            </a:r>
            <a:r>
              <a:rPr lang="ko-KR" altLang="en-US" sz="1800" dirty="0">
                <a:solidFill>
                  <a:schemeClr val="dk1"/>
                </a:solidFill>
                <a:latin typeface="Abadi" panose="020B0604020104020204" pitchFamily="34" charset="0"/>
              </a:rPr>
              <a:t>이나 </a:t>
            </a:r>
            <a:r>
              <a:rPr lang="ko-KR" alt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조건</a:t>
            </a:r>
            <a:r>
              <a:rPr lang="ko-KR" altLang="en-US" sz="1800" dirty="0">
                <a:solidFill>
                  <a:schemeClr val="dk1"/>
                </a:solidFill>
                <a:latin typeface="Abadi" panose="020B0604020104020204" pitchFamily="34" charset="0"/>
              </a:rPr>
              <a:t>에 의존하기 때문에</a:t>
            </a:r>
            <a:r>
              <a:rPr lang="en-US" altLang="ko-KR" sz="1800" dirty="0">
                <a:solidFill>
                  <a:schemeClr val="dk1"/>
                </a:solidFill>
                <a:latin typeface="Abadi" panose="020B0604020104020204" pitchFamily="34" charset="0"/>
              </a:rPr>
              <a:t>,</a:t>
            </a:r>
            <a:r>
              <a:rPr lang="ko-KR" altLang="en-US" sz="1800" dirty="0">
                <a:solidFill>
                  <a:schemeClr val="dk1"/>
                </a:solidFill>
                <a:latin typeface="Abadi" panose="020B0604020104020204" pitchFamily="34" charset="0"/>
              </a:rPr>
              <a:t> 새로운 문제나 비정상적인 동작을 탐지하는 데 </a:t>
            </a:r>
            <a:r>
              <a:rPr lang="ko-KR" alt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한계</a:t>
            </a:r>
            <a:r>
              <a:rPr lang="ko-KR" altLang="en-US" sz="1800" dirty="0">
                <a:solidFill>
                  <a:schemeClr val="dk1"/>
                </a:solidFill>
                <a:latin typeface="Abadi" panose="020B0604020104020204" pitchFamily="34" charset="0"/>
              </a:rPr>
              <a:t>가 있음</a:t>
            </a:r>
            <a:r>
              <a:rPr lang="en-US" altLang="ko-KR" sz="1800" dirty="0">
                <a:solidFill>
                  <a:schemeClr val="dk1"/>
                </a:solidFill>
                <a:latin typeface="Abadi" panose="020B0604020104020204" pitchFamily="34" charset="0"/>
              </a:rPr>
              <a:t>.</a:t>
            </a: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E3E313B6-8E04-0ACC-2C7F-343E43BF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628" y="4236686"/>
            <a:ext cx="4048097" cy="2353703"/>
          </a:xfrm>
          <a:prstGeom prst="rect">
            <a:avLst/>
          </a:prstGeom>
        </p:spPr>
      </p:pic>
      <p:pic>
        <p:nvPicPr>
          <p:cNvPr id="7" name="그림 6" descr="텍스트, 도표이(가) 표시된 사진&#10;&#10;자동 생성된 설명">
            <a:extLst>
              <a:ext uri="{FF2B5EF4-FFF2-40B4-BE49-F238E27FC236}">
                <a16:creationId xmlns:a16="http://schemas.microsoft.com/office/drawing/2014/main" id="{327CE2BF-F0C1-BAD3-9538-FF572906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476" y="311580"/>
            <a:ext cx="4507965" cy="38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2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>
          <a:extLst>
            <a:ext uri="{FF2B5EF4-FFF2-40B4-BE49-F238E27FC236}">
              <a16:creationId xmlns:a16="http://schemas.microsoft.com/office/drawing/2014/main" id="{C2389FC0-AF4F-20B9-B1D3-4A545265A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>
            <a:extLst>
              <a:ext uri="{FF2B5EF4-FFF2-40B4-BE49-F238E27FC236}">
                <a16:creationId xmlns:a16="http://schemas.microsoft.com/office/drawing/2014/main" id="{53D6750A-28E5-6A2A-AA09-F89A748EF533}"/>
              </a:ext>
            </a:extLst>
          </p:cNvPr>
          <p:cNvSpPr txBox="1"/>
          <p:nvPr/>
        </p:nvSpPr>
        <p:spPr>
          <a:xfrm>
            <a:off x="120769" y="82965"/>
            <a:ext cx="24107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latinLnBrk="1"/>
            <a:r>
              <a:rPr lang="en-US" altLang="ko-KR" sz="1800" b="1" dirty="0"/>
              <a:t>Problem &amp; Solution</a:t>
            </a:r>
            <a:endParaRPr lang="ko-KR" altLang="en-US" sz="1800" b="1" dirty="0"/>
          </a:p>
        </p:txBody>
      </p:sp>
      <p:cxnSp>
        <p:nvCxnSpPr>
          <p:cNvPr id="120" name="Google Shape;120;p4">
            <a:extLst>
              <a:ext uri="{FF2B5EF4-FFF2-40B4-BE49-F238E27FC236}">
                <a16:creationId xmlns:a16="http://schemas.microsoft.com/office/drawing/2014/main" id="{33EFFB00-9D5C-8C8A-8E32-33E0ED9BF279}"/>
              </a:ext>
            </a:extLst>
          </p:cNvPr>
          <p:cNvCxnSpPr>
            <a:cxnSpLocks/>
            <a:stCxn id="119" idx="3"/>
          </p:cNvCxnSpPr>
          <p:nvPr/>
        </p:nvCxnSpPr>
        <p:spPr>
          <a:xfrm>
            <a:off x="2531532" y="267611"/>
            <a:ext cx="9347042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4">
            <a:extLst>
              <a:ext uri="{FF2B5EF4-FFF2-40B4-BE49-F238E27FC236}">
                <a16:creationId xmlns:a16="http://schemas.microsoft.com/office/drawing/2014/main" id="{931916F6-498E-E593-1437-6704F466C60A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연구 목표</a:t>
            </a:r>
            <a:endParaRPr lang="ko-KR" altLang="en-US"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sp>
        <p:nvSpPr>
          <p:cNvPr id="122" name="Google Shape;122;p4">
            <a:extLst>
              <a:ext uri="{FF2B5EF4-FFF2-40B4-BE49-F238E27FC236}">
                <a16:creationId xmlns:a16="http://schemas.microsoft.com/office/drawing/2014/main" id="{9D9EB3AC-9616-D0F9-7AF3-807DEB2624D4}"/>
              </a:ext>
            </a:extLst>
          </p:cNvPr>
          <p:cNvSpPr txBox="1"/>
          <p:nvPr/>
        </p:nvSpPr>
        <p:spPr>
          <a:xfrm>
            <a:off x="357978" y="821629"/>
            <a:ext cx="7402699" cy="715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</a:pPr>
            <a:r>
              <a:rPr lang="en-US" altLang="ko-KR" sz="1800" b="1" dirty="0"/>
              <a:t>1.</a:t>
            </a:r>
            <a:r>
              <a:rPr lang="ko-KR" altLang="en-US" sz="1800" b="1" dirty="0"/>
              <a:t> 멀티 클라우드 환경에서 로그 데이터 수집 및 분석</a:t>
            </a:r>
            <a:endParaRPr lang="en-US" altLang="ko-KR" sz="18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멀티 클라우드 환경에서 발생하는 대규모 로그 데이터를 실시간으로 수집하고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LLM</a:t>
            </a:r>
            <a:r>
              <a:rPr lang="ko-KR" altLang="en-US" sz="1800" dirty="0"/>
              <a:t>을 활용해 이를 요약하고 분석하는 시스템을 구축한다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/>
          </a:p>
          <a:p>
            <a:pPr lvl="3">
              <a:lnSpc>
                <a:spcPct val="150000"/>
              </a:lnSpc>
              <a:buClr>
                <a:srgbClr val="E8B2B2"/>
              </a:buClr>
              <a:buSzPts val="1400"/>
            </a:pPr>
            <a:r>
              <a:rPr lang="en-US" altLang="ko-KR" sz="1800" b="1" dirty="0"/>
              <a:t>2.</a:t>
            </a:r>
            <a:r>
              <a:rPr lang="ko-KR" altLang="en-US" sz="1800" b="1" dirty="0"/>
              <a:t> 계층적 로그 요약 및 중요도 기반 정보 제공</a:t>
            </a:r>
            <a:endParaRPr lang="en-US" altLang="ko-KR" sz="1800" b="1" dirty="0"/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로그 데이터를 </a:t>
            </a:r>
            <a:r>
              <a:rPr lang="ko-KR" altLang="en-US" sz="1800" b="1" dirty="0"/>
              <a:t>계층적</a:t>
            </a:r>
            <a:r>
              <a:rPr lang="ko-KR" altLang="en-US" sz="1800" dirty="0"/>
              <a:t>으로 요약하고 </a:t>
            </a:r>
            <a:r>
              <a:rPr lang="ko-KR" altLang="en-US" sz="1800" b="1" dirty="0"/>
              <a:t>중요도</a:t>
            </a:r>
            <a:r>
              <a:rPr lang="ko-KR" altLang="en-US" sz="1800" dirty="0"/>
              <a:t>에 따라 선별적으로 정보를 제공하여</a:t>
            </a:r>
            <a:r>
              <a:rPr lang="en-US" altLang="ko-KR" sz="1800" dirty="0"/>
              <a:t>,</a:t>
            </a:r>
            <a:r>
              <a:rPr lang="ko-KR" altLang="en-US" sz="1800" dirty="0"/>
              <a:t> 관리자가 </a:t>
            </a:r>
            <a:r>
              <a:rPr lang="ko-KR" altLang="en-US" sz="1800" b="1" dirty="0"/>
              <a:t>핵심</a:t>
            </a:r>
            <a:r>
              <a:rPr lang="ko-KR" altLang="en-US" sz="1800" dirty="0"/>
              <a:t> 정보에 집중하고 시스템을 보다 효율적으로 모니터링 할 수 있게 한다</a:t>
            </a:r>
            <a:r>
              <a:rPr lang="en-US" altLang="ko-KR" sz="1800" dirty="0"/>
              <a:t>.</a:t>
            </a:r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lvl="3">
              <a:lnSpc>
                <a:spcPct val="150000"/>
              </a:lnSpc>
              <a:buClr>
                <a:srgbClr val="E8B2B2"/>
              </a:buClr>
              <a:buSzPts val="1400"/>
            </a:pPr>
            <a:r>
              <a:rPr lang="en-US" altLang="ko-KR" sz="1800" b="1" dirty="0"/>
              <a:t>3.</a:t>
            </a:r>
            <a:r>
              <a:rPr lang="ko-KR" altLang="en-US" sz="1800" b="1" dirty="0"/>
              <a:t> 효율적인 문제 해결 및 대응</a:t>
            </a:r>
            <a:endParaRPr lang="en-US" altLang="ko-KR" sz="1800" b="1" dirty="0"/>
          </a:p>
          <a:p>
            <a:pPr marL="285750" lvl="3" indent="-285750">
              <a:lnSpc>
                <a:spcPct val="150000"/>
              </a:lnSpc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구체적인 대응방안을 제시하고</a:t>
            </a:r>
            <a:r>
              <a:rPr lang="en-US" altLang="ko-KR" sz="1800" dirty="0"/>
              <a:t>,</a:t>
            </a:r>
            <a:r>
              <a:rPr lang="ko-KR" altLang="en-US" sz="1800" dirty="0"/>
              <a:t> 관리지가 실시간으로 시스템 상태를 확인하며 필요한 조치를 </a:t>
            </a:r>
            <a:r>
              <a:rPr lang="ko-KR" altLang="en-US" sz="1800" b="1" dirty="0"/>
              <a:t>원격</a:t>
            </a:r>
            <a:r>
              <a:rPr lang="ko-KR" altLang="en-US" sz="1800" dirty="0"/>
              <a:t>으로 신속히 취할 수 있도록 지원한다</a:t>
            </a:r>
            <a:r>
              <a:rPr lang="en-US" altLang="ko-KR" sz="1800" dirty="0"/>
              <a:t>.</a:t>
            </a: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9" name="그림 8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D76CBD6-CA56-4609-BAE1-50635486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677" y="903690"/>
            <a:ext cx="4256666" cy="522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System Architecture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/>
          <p:cNvCxnSpPr>
            <a:cxnSpLocks/>
            <a:stCxn id="739" idx="3"/>
          </p:cNvCxnSpPr>
          <p:nvPr/>
        </p:nvCxnSpPr>
        <p:spPr>
          <a:xfrm>
            <a:off x="2751082" y="267611"/>
            <a:ext cx="9127418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426A6A48-93B5-4A55-82D2-BEC8D37AE6AE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전체 구성도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8D57241F-C52A-F4E0-2305-EA7B406C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96" y="887603"/>
            <a:ext cx="10103781" cy="563830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36FEA9FE-AFB0-595B-27AF-F17C7872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75537A91-3EB7-E711-2E35-D43149144F17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System Architecture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A43CC1C5-DABC-7DAF-D3F9-545E077BAA5A}"/>
              </a:ext>
            </a:extLst>
          </p:cNvPr>
          <p:cNvCxnSpPr>
            <a:cxnSpLocks/>
            <a:stCxn id="739" idx="3"/>
          </p:cNvCxnSpPr>
          <p:nvPr/>
        </p:nvCxnSpPr>
        <p:spPr>
          <a:xfrm>
            <a:off x="2751082" y="267611"/>
            <a:ext cx="9127418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D67BC6AC-9C1B-90F7-DE12-ED224477A02C}"/>
              </a:ext>
            </a:extLst>
          </p:cNvPr>
          <p:cNvSpPr txBox="1"/>
          <p:nvPr/>
        </p:nvSpPr>
        <p:spPr>
          <a:xfrm>
            <a:off x="120770" y="483075"/>
            <a:ext cx="450796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/>
              <a:t>로그의 계층적 관리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sp>
        <p:nvSpPr>
          <p:cNvPr id="13" name="Google Shape;122;p4">
            <a:extLst>
              <a:ext uri="{FF2B5EF4-FFF2-40B4-BE49-F238E27FC236}">
                <a16:creationId xmlns:a16="http://schemas.microsoft.com/office/drawing/2014/main" id="{83D26EA9-95D1-D35D-F02E-AEA90384B83D}"/>
              </a:ext>
            </a:extLst>
          </p:cNvPr>
          <p:cNvSpPr txBox="1"/>
          <p:nvPr/>
        </p:nvSpPr>
        <p:spPr>
          <a:xfrm>
            <a:off x="263617" y="4897134"/>
            <a:ext cx="1178770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수집된 로그 데이터를 </a:t>
            </a:r>
            <a:r>
              <a:rPr lang="en-US" altLang="ko-KR" sz="1800" dirty="0"/>
              <a:t>LLM</a:t>
            </a:r>
            <a:r>
              <a:rPr lang="ko-KR" altLang="en-US" sz="1800" dirty="0"/>
              <a:t>을 통해 시간별로 요약한 후</a:t>
            </a:r>
            <a:r>
              <a:rPr lang="en-US" altLang="ko-KR" sz="1800" dirty="0"/>
              <a:t>,</a:t>
            </a:r>
            <a:r>
              <a:rPr lang="ko-KR" altLang="en-US" sz="1800" dirty="0"/>
              <a:t> 이를 바탕으로 일일 요약을 생성하고</a:t>
            </a:r>
            <a:r>
              <a:rPr lang="en-US" altLang="ko-KR" sz="1800" dirty="0"/>
              <a:t>,</a:t>
            </a:r>
            <a:r>
              <a:rPr lang="ko-KR" altLang="en-US" sz="1800" dirty="0"/>
              <a:t> 주간 요약으로 확장하여 로그를 </a:t>
            </a:r>
            <a:r>
              <a:rPr lang="ko-KR" altLang="en-US" sz="1800" b="1" dirty="0"/>
              <a:t>계층적</a:t>
            </a:r>
            <a:r>
              <a:rPr lang="ko-KR" altLang="en-US" sz="1800" dirty="0"/>
              <a:t>으로 관리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1800" dirty="0"/>
              <a:t>시간별 로그를 단계적으로 확장하는 </a:t>
            </a:r>
            <a:r>
              <a:rPr lang="ko-KR" altLang="en-US" sz="1800" b="1" dirty="0"/>
              <a:t>다단계</a:t>
            </a:r>
            <a:r>
              <a:rPr lang="ko-KR" altLang="en-US" sz="1800" dirty="0"/>
              <a:t> 분석을 통해 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ko-KR" altLang="en-US" sz="1800" b="1" dirty="0"/>
              <a:t>단기적</a:t>
            </a:r>
            <a:r>
              <a:rPr lang="ko-KR" altLang="en-US" sz="1800" dirty="0"/>
              <a:t> 이벤트부터 </a:t>
            </a:r>
            <a:r>
              <a:rPr lang="ko-KR" altLang="en-US" sz="1800" b="1" dirty="0"/>
              <a:t>장기적 </a:t>
            </a:r>
            <a:r>
              <a:rPr lang="ko-KR" altLang="en-US" sz="1800" dirty="0"/>
              <a:t>추세까지 모두 파악해 정확한 판단과 조치 가능</a:t>
            </a:r>
            <a:r>
              <a:rPr lang="en-US" altLang="ko-KR" sz="1800" dirty="0"/>
              <a:t>.</a:t>
            </a:r>
            <a:endParaRPr lang="ko-KR" altLang="en-US" sz="1800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2AEC5063-40C3-81A7-238F-05247CA1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25" y="333598"/>
            <a:ext cx="6830651" cy="44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62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82C2C523-3875-06B0-306F-4089D0FD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444FD50A-8882-51A6-E9BC-4BBDE60A95BE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System Architecture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91AC7419-3287-6B0D-0DD4-50F83A1AFD87}"/>
              </a:ext>
            </a:extLst>
          </p:cNvPr>
          <p:cNvCxnSpPr>
            <a:cxnSpLocks/>
            <a:stCxn id="739" idx="3"/>
          </p:cNvCxnSpPr>
          <p:nvPr/>
        </p:nvCxnSpPr>
        <p:spPr>
          <a:xfrm>
            <a:off x="2751082" y="267611"/>
            <a:ext cx="9127418" cy="15409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FB8D47B0-1440-3C15-6279-A9ABEB336122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토근 한계를 해결하는 대화 맥락 유지 전략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sp>
        <p:nvSpPr>
          <p:cNvPr id="13" name="Google Shape;122;p4">
            <a:extLst>
              <a:ext uri="{FF2B5EF4-FFF2-40B4-BE49-F238E27FC236}">
                <a16:creationId xmlns:a16="http://schemas.microsoft.com/office/drawing/2014/main" id="{EC58460B-C271-21B8-88C6-4B0898D8347A}"/>
              </a:ext>
            </a:extLst>
          </p:cNvPr>
          <p:cNvSpPr txBox="1"/>
          <p:nvPr/>
        </p:nvSpPr>
        <p:spPr>
          <a:xfrm>
            <a:off x="6373815" y="1325178"/>
            <a:ext cx="572086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2000" dirty="0"/>
              <a:t>대화가 일정량 이상 누적될 때마다 시스템이 이전 대화를 </a:t>
            </a:r>
            <a:r>
              <a:rPr lang="ko-KR" altLang="en-US" sz="2000" b="1" dirty="0"/>
              <a:t>요약</a:t>
            </a:r>
            <a:r>
              <a:rPr lang="ko-KR" altLang="en-US" sz="2000" dirty="0"/>
              <a:t>하여 프롬프트에 포함</a:t>
            </a:r>
            <a:r>
              <a:rPr lang="en-US" altLang="ko-KR" sz="2000" dirty="0"/>
              <a:t>.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endParaRPr lang="en-US" altLang="ko-KR" sz="2000"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Noto Sans Symbols"/>
              <a:buChar char="▪"/>
            </a:pPr>
            <a:r>
              <a:rPr lang="ko-KR" altLang="en-US" sz="2000" dirty="0"/>
              <a:t>요약된 대화는 새로운 질문과 </a:t>
            </a:r>
            <a:r>
              <a:rPr lang="ko-KR" altLang="en-US" sz="2000" b="1" dirty="0"/>
              <a:t>함께</a:t>
            </a:r>
            <a:r>
              <a:rPr lang="ko-KR" altLang="en-US" sz="2000" dirty="0"/>
              <a:t> 시스템 프롬프트에 추가되어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LLM</a:t>
            </a:r>
            <a:r>
              <a:rPr lang="ko-KR" altLang="en-US" sz="2000" dirty="0"/>
              <a:t>이 이전 대화 맥락을 유지한 상태에서 답변할 수 있도록 지원</a:t>
            </a:r>
            <a:r>
              <a:rPr lang="en-US" altLang="ko-KR" sz="2000" dirty="0"/>
              <a:t>.</a:t>
            </a:r>
          </a:p>
        </p:txBody>
      </p:sp>
      <p:pic>
        <p:nvPicPr>
          <p:cNvPr id="3" name="그림 2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76C0AA4A-CA21-3B43-D83A-88DBC20C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2" y="1021684"/>
            <a:ext cx="6365181" cy="558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17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42FDED15-9015-0145-0A94-CC1FF69E0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9449A2F3-393E-D82D-67B5-83E82E7F36FA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BFEE66E2-4E4B-0927-FDFD-49B6AFB81FE9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3A886073-791F-28C6-2768-150B3BEDDFB2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  <a:sym typeface="Arial"/>
              </a:rPr>
              <a:t>대시보드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3" name="그림 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E357FE73-0824-B382-21B4-7858D2C40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81785"/>
            <a:ext cx="7772400" cy="5494429"/>
          </a:xfrm>
          <a:prstGeom prst="rect">
            <a:avLst/>
          </a:prstGeom>
        </p:spPr>
      </p:pic>
      <p:sp>
        <p:nvSpPr>
          <p:cNvPr id="4" name="Google Shape;122;p4">
            <a:extLst>
              <a:ext uri="{FF2B5EF4-FFF2-40B4-BE49-F238E27FC236}">
                <a16:creationId xmlns:a16="http://schemas.microsoft.com/office/drawing/2014/main" id="{E6BE5675-9DF0-34FB-3CA0-2AA653D3DA2A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클라우드 서버의 상태를 실시간으로 모니터링하는 대시보드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4621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>
          <a:extLst>
            <a:ext uri="{FF2B5EF4-FFF2-40B4-BE49-F238E27FC236}">
              <a16:creationId xmlns:a16="http://schemas.microsoft.com/office/drawing/2014/main" id="{6A14FF5B-1052-1E1F-F60F-B5315F1E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>
            <a:extLst>
              <a:ext uri="{FF2B5EF4-FFF2-40B4-BE49-F238E27FC236}">
                <a16:creationId xmlns:a16="http://schemas.microsoft.com/office/drawing/2014/main" id="{FE9DFA19-C72F-3C0B-674C-20393CA14DF3}"/>
              </a:ext>
            </a:extLst>
          </p:cNvPr>
          <p:cNvSpPr txBox="1"/>
          <p:nvPr/>
        </p:nvSpPr>
        <p:spPr>
          <a:xfrm>
            <a:off x="120769" y="82965"/>
            <a:ext cx="263031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badi" panose="020B0604020104020204" pitchFamily="34" charset="0"/>
              </a:rPr>
              <a:t>Demo</a:t>
            </a:r>
            <a:endParaRPr sz="18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cxnSp>
        <p:nvCxnSpPr>
          <p:cNvPr id="740" name="Google Shape;740;p35">
            <a:extLst>
              <a:ext uri="{FF2B5EF4-FFF2-40B4-BE49-F238E27FC236}">
                <a16:creationId xmlns:a16="http://schemas.microsoft.com/office/drawing/2014/main" id="{515BD082-F2E1-9494-8D71-67B697D9C716}"/>
              </a:ext>
            </a:extLst>
          </p:cNvPr>
          <p:cNvCxnSpPr>
            <a:cxnSpLocks/>
          </p:cNvCxnSpPr>
          <p:nvPr/>
        </p:nvCxnSpPr>
        <p:spPr>
          <a:xfrm>
            <a:off x="1032641" y="283020"/>
            <a:ext cx="10845859" cy="0"/>
          </a:xfrm>
          <a:prstGeom prst="straightConnector1">
            <a:avLst/>
          </a:prstGeom>
          <a:noFill/>
          <a:ln w="57150" cap="flat" cmpd="sng">
            <a:solidFill>
              <a:srgbClr val="E3D2C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21;p4">
            <a:extLst>
              <a:ext uri="{FF2B5EF4-FFF2-40B4-BE49-F238E27FC236}">
                <a16:creationId xmlns:a16="http://schemas.microsoft.com/office/drawing/2014/main" id="{F764BCCB-BF6E-4970-D588-52C3978FF911}"/>
              </a:ext>
            </a:extLst>
          </p:cNvPr>
          <p:cNvSpPr txBox="1"/>
          <p:nvPr/>
        </p:nvSpPr>
        <p:spPr>
          <a:xfrm>
            <a:off x="120770" y="483075"/>
            <a:ext cx="450796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EAC5B0"/>
              </a:buClr>
              <a:buSzPts val="1600"/>
              <a:buFont typeface="Noto Sans Symbols"/>
              <a:buChar char="❖"/>
            </a:pPr>
            <a:r>
              <a:rPr lang="ko-KR" altLang="en-US" sz="1600" b="1" dirty="0">
                <a:solidFill>
                  <a:schemeClr val="dk1"/>
                </a:solidFill>
                <a:latin typeface="Abadi" panose="020B0604020104020204" pitchFamily="34" charset="0"/>
              </a:rPr>
              <a:t>프로젝트 등록</a:t>
            </a:r>
            <a:endParaRPr sz="1600" b="1" dirty="0">
              <a:solidFill>
                <a:schemeClr val="dk1"/>
              </a:solidFill>
              <a:latin typeface="Abadi" panose="020B0604020104020204" pitchFamily="34" charset="0"/>
              <a:sym typeface="Arial"/>
            </a:endParaRPr>
          </a:p>
        </p:txBody>
      </p:sp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D9C69A3-6E39-544B-390C-0F54906D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93808"/>
            <a:ext cx="7772400" cy="5470383"/>
          </a:xfrm>
          <a:prstGeom prst="rect">
            <a:avLst/>
          </a:prstGeom>
        </p:spPr>
      </p:pic>
      <p:sp>
        <p:nvSpPr>
          <p:cNvPr id="8" name="Google Shape;122;p4">
            <a:extLst>
              <a:ext uri="{FF2B5EF4-FFF2-40B4-BE49-F238E27FC236}">
                <a16:creationId xmlns:a16="http://schemas.microsoft.com/office/drawing/2014/main" id="{78D023B0-20B0-7F30-086F-224EBD0CD521}"/>
              </a:ext>
            </a:extLst>
          </p:cNvPr>
          <p:cNvSpPr txBox="1"/>
          <p:nvPr/>
        </p:nvSpPr>
        <p:spPr>
          <a:xfrm>
            <a:off x="2209800" y="6176214"/>
            <a:ext cx="10115525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8B2B2"/>
              </a:buClr>
              <a:buSzPts val="1400"/>
              <a:buFont typeface="Wingdings" pitchFamily="2" charset="2"/>
              <a:buChar char="Ø"/>
            </a:pPr>
            <a:r>
              <a:rPr lang="ko-KR" altLang="en-US" sz="1800" dirty="0"/>
              <a:t>모니터링 할 클라우드의 프로젝트</a:t>
            </a:r>
            <a:r>
              <a:rPr lang="en-US" altLang="ko-KR" sz="1800" dirty="0"/>
              <a:t>(</a:t>
            </a:r>
            <a:r>
              <a:rPr lang="ko-KR" altLang="en-US" sz="1800" dirty="0"/>
              <a:t>컨테이너</a:t>
            </a:r>
            <a:r>
              <a:rPr lang="en-US" altLang="ko-KR" sz="1800" dirty="0"/>
              <a:t>)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등록하는 화면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254469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868</TotalTime>
  <Words>682</Words>
  <Application>Microsoft Macintosh PowerPoint</Application>
  <PresentationFormat>와이드스크린</PresentationFormat>
  <Paragraphs>116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Malgun Gothic</vt:lpstr>
      <vt:lpstr>Noto Sans Symbols</vt:lpstr>
      <vt:lpstr>Abadi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 L</dc:creator>
  <cp:lastModifiedBy>한홍 이</cp:lastModifiedBy>
  <cp:revision>9</cp:revision>
  <dcterms:created xsi:type="dcterms:W3CDTF">2022-08-20T13:09:13Z</dcterms:created>
  <dcterms:modified xsi:type="dcterms:W3CDTF">2024-10-25T07:59:13Z</dcterms:modified>
</cp:coreProperties>
</file>